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4v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77" r:id="rId4"/>
    <p:sldId id="27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3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C910C-3517-45F0-9546-785477B784F7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82677-C3E4-4FEA-84F3-A81C3638C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93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B94C5-706D-4E34-85EA-D6B1812A83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44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Reclaim</a:t>
            </a:r>
            <a:r>
              <a:rPr lang="en-US" baseline="0" dirty="0" smtClean="0"/>
              <a:t> some swamp land and turn it into farmland and in exchange they can continue to speak </a:t>
            </a:r>
            <a:r>
              <a:rPr lang="en-US" baseline="0" dirty="0" err="1" smtClean="0"/>
              <a:t>german</a:t>
            </a:r>
            <a:r>
              <a:rPr lang="en-US" baseline="0" dirty="0" smtClean="0"/>
              <a:t> and didn’t have to participate in Russian government or military.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B94C5-706D-4E34-85EA-D6B1812A83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5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B94C5-706D-4E34-85EA-D6B1812A83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21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B94C5-706D-4E34-85EA-D6B1812A83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57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B94C5-706D-4E34-85EA-D6B1812A83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06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were farmers so they landed in agricultural</a:t>
            </a:r>
            <a:r>
              <a:rPr lang="en-US" baseline="0" dirty="0" smtClean="0"/>
              <a:t> regions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B94C5-706D-4E34-85EA-D6B1812A83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48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were farmers so they landed in agricultural</a:t>
            </a:r>
            <a:r>
              <a:rPr lang="en-US" baseline="0" dirty="0" smtClean="0"/>
              <a:t> regions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B94C5-706D-4E34-85EA-D6B1812A83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68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sz="12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Works for the </a:t>
            </a:r>
            <a:r>
              <a:rPr lang="en-US" sz="1200" b="1" dirty="0" smtClean="0">
                <a:solidFill>
                  <a:srgbClr val="C0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good</a:t>
            </a:r>
            <a:r>
              <a:rPr lang="en-US" sz="12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of people (Christians and non-Christians)  </a:t>
            </a:r>
            <a:r>
              <a:rPr lang="en-US" dirty="0" smtClean="0"/>
              <a:t>Not</a:t>
            </a:r>
            <a:r>
              <a:rPr lang="en-US" baseline="0" dirty="0" smtClean="0"/>
              <a:t> just for us to God but also with each other </a:t>
            </a:r>
          </a:p>
          <a:p>
            <a:r>
              <a:rPr lang="en-US" baseline="0" dirty="0" smtClean="0"/>
              <a:t>500 years ago when other people were burning people for believing the wrong things our family said there must be  </a:t>
            </a:r>
            <a:r>
              <a:rPr lang="en-US" baseline="0" dirty="0" err="1" smtClean="0"/>
              <a:t>abetter</a:t>
            </a:r>
            <a:r>
              <a:rPr lang="en-US" baseline="0" dirty="0" smtClean="0"/>
              <a:t> way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B94C5-706D-4E34-85EA-D6B1812A83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69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B94C5-706D-4E34-85EA-D6B1812A83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74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B94C5-706D-4E34-85EA-D6B1812A83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18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B94C5-706D-4E34-85EA-D6B1812A83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19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B94C5-706D-4E34-85EA-D6B1812A83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31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Felix </a:t>
            </a:r>
            <a:r>
              <a:rPr lang="en-US" dirty="0" err="1" smtClean="0"/>
              <a:t>Munz</a:t>
            </a:r>
            <a:r>
              <a:rPr lang="en-US" dirty="0" smtClean="0"/>
              <a:t> – was asked to recant – and he refused</a:t>
            </a:r>
            <a:r>
              <a:rPr lang="en-US" baseline="0" dirty="0" smtClean="0"/>
              <a:t> so when he looked out to his family – they held their arms up with the fingers together – signifying true to Christ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B94C5-706D-4E34-85EA-D6B1812A83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1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Felix </a:t>
            </a:r>
            <a:r>
              <a:rPr lang="en-US" dirty="0" err="1" smtClean="0"/>
              <a:t>Munz</a:t>
            </a:r>
            <a:r>
              <a:rPr lang="en-US" dirty="0" smtClean="0"/>
              <a:t> – was asked to recant – and he refused</a:t>
            </a:r>
            <a:r>
              <a:rPr lang="en-US" baseline="0" dirty="0" smtClean="0"/>
              <a:t> so when he looked out to his family – they held their arms up with the fingers together – signifying true to Christ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B94C5-706D-4E34-85EA-D6B1812A83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3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Felix </a:t>
            </a:r>
            <a:r>
              <a:rPr lang="en-US" dirty="0" err="1" smtClean="0"/>
              <a:t>Munz</a:t>
            </a:r>
            <a:r>
              <a:rPr lang="en-US" dirty="0" smtClean="0"/>
              <a:t> – was asked to recant – and he refused</a:t>
            </a:r>
            <a:r>
              <a:rPr lang="en-US" baseline="0" dirty="0" smtClean="0"/>
              <a:t> so when he looked out to his family – they held their arms up with the fingers together – signifying true </a:t>
            </a:r>
            <a:r>
              <a:rPr lang="en-US" baseline="0" smtClean="0"/>
              <a:t>to Christ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B94C5-706D-4E34-85EA-D6B1812A83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89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</a:t>
            </a:r>
            <a:r>
              <a:rPr lang="en-US" baseline="0" dirty="0" smtClean="0"/>
              <a:t> began preaching and writing about this radical faith and he gain </a:t>
            </a:r>
          </a:p>
          <a:p>
            <a:r>
              <a:rPr lang="en-US" baseline="0" dirty="0" smtClean="0"/>
              <a:t>His followers were called “Little </a:t>
            </a:r>
            <a:r>
              <a:rPr lang="en-US" baseline="0" dirty="0" err="1" smtClean="0"/>
              <a:t>Mennos</a:t>
            </a:r>
            <a:r>
              <a:rPr lang="en-US" baseline="0" dirty="0" smtClean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B94C5-706D-4E34-85EA-D6B1812A83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09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7CEC-D8AC-4D1E-BF5F-E41218C365AE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0AC2-991B-41FB-A207-6EEF1755A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89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7CEC-D8AC-4D1E-BF5F-E41218C365AE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0AC2-991B-41FB-A207-6EEF1755A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3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7CEC-D8AC-4D1E-BF5F-E41218C365AE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0AC2-991B-41FB-A207-6EEF1755A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7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7CEC-D8AC-4D1E-BF5F-E41218C365AE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0AC2-991B-41FB-A207-6EEF1755A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0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7CEC-D8AC-4D1E-BF5F-E41218C365AE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0AC2-991B-41FB-A207-6EEF1755A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5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7CEC-D8AC-4D1E-BF5F-E41218C365AE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0AC2-991B-41FB-A207-6EEF1755A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6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7CEC-D8AC-4D1E-BF5F-E41218C365AE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0AC2-991B-41FB-A207-6EEF1755A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83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7CEC-D8AC-4D1E-BF5F-E41218C365AE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0AC2-991B-41FB-A207-6EEF1755A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0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7CEC-D8AC-4D1E-BF5F-E41218C365AE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0AC2-991B-41FB-A207-6EEF1755A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5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7CEC-D8AC-4D1E-BF5F-E41218C365AE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0AC2-991B-41FB-A207-6EEF1755A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4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7CEC-D8AC-4D1E-BF5F-E41218C365AE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0AC2-991B-41FB-A207-6EEF1755A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91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57CEC-D8AC-4D1E-BF5F-E41218C365AE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50AC2-991B-41FB-A207-6EEF1755A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0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8.jpeg"/><Relationship Id="rId2" Type="http://schemas.openxmlformats.org/officeDocument/2006/relationships/image" Target="../media/image4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sual Theology Logo Animation (12-1-202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274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3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8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771621" y="6509167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2000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00254" y="648866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1900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34006" y="6474520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1500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47900" y="649599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1700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75943" y="6474520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1800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8571" y="6148609"/>
            <a:ext cx="12220627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283" y="6107738"/>
            <a:ext cx="399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LUTHERAN | Martin Luther 1517 </a:t>
            </a:r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91930" y="649599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1600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43010" name="Picture 2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66" y="215730"/>
            <a:ext cx="2517501" cy="333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631" y="229037"/>
            <a:ext cx="2483481" cy="332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6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507" y="229037"/>
            <a:ext cx="2465590" cy="332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26166" y="3551419"/>
            <a:ext cx="2517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Conrad </a:t>
            </a:r>
            <a:r>
              <a:rPr lang="en-US" sz="2800" b="1" dirty="0" err="1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Grebel</a:t>
            </a:r>
            <a:endParaRPr lang="en-US" sz="2800" b="1" dirty="0" smtClean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52611" y="3584824"/>
            <a:ext cx="2517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George </a:t>
            </a:r>
            <a:r>
              <a:rPr lang="en-US" sz="2800" b="1" dirty="0" err="1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Blaurock</a:t>
            </a:r>
            <a:endParaRPr lang="en-US" sz="2800" b="1" dirty="0" smtClean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21507" y="3592336"/>
            <a:ext cx="2517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Felix </a:t>
            </a:r>
            <a:r>
              <a:rPr lang="en-US" sz="2800" b="1" dirty="0" err="1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Manz</a:t>
            </a:r>
            <a:endParaRPr lang="en-US" sz="2800" b="1" dirty="0" smtClean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43016" name="Picture 8" descr="See the source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492" y="215729"/>
            <a:ext cx="3910448" cy="531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ular Callout 22"/>
          <p:cNvSpPr/>
          <p:nvPr/>
        </p:nvSpPr>
        <p:spPr>
          <a:xfrm>
            <a:off x="385826" y="5118082"/>
            <a:ext cx="2592994" cy="822695"/>
          </a:xfrm>
          <a:prstGeom prst="wedgeRectCallout">
            <a:avLst>
              <a:gd name="adj1" fmla="val -47050"/>
              <a:gd name="adj2" fmla="val 71198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The River </a:t>
            </a:r>
            <a:r>
              <a:rPr lang="en-US" dirty="0" err="1" smtClean="0">
                <a:solidFill>
                  <a:schemeClr val="tx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Limmant</a:t>
            </a:r>
            <a:endParaRPr lang="en-US" dirty="0" smtClean="0">
              <a:solidFill>
                <a:schemeClr val="tx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Zurich Switzerland 1525</a:t>
            </a:r>
            <a:r>
              <a:rPr lang="en-US" sz="1200" dirty="0" smtClean="0">
                <a:solidFill>
                  <a:schemeClr val="tx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They baptized each other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3283" y="4108044"/>
            <a:ext cx="79857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Rejected infant baptism and read in the Scriptures that baptism is an expression of the faith of the believer</a:t>
            </a:r>
          </a:p>
        </p:txBody>
      </p:sp>
    </p:spTree>
    <p:extLst>
      <p:ext uri="{BB962C8B-B14F-4D97-AF65-F5344CB8AC3E}">
        <p14:creationId xmlns:p14="http://schemas.microsoft.com/office/powerpoint/2010/main" val="110180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8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4428" y="4339245"/>
            <a:ext cx="113744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To the Church/State this act was treason </a:t>
            </a:r>
          </a:p>
          <a:p>
            <a:pPr algn="ctr"/>
            <a:r>
              <a:rPr lang="en-US" sz="28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so they were hunted down and murdered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71621" y="6509167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2000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00254" y="648866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1900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34006" y="6474520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1500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47900" y="649599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1700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75943" y="6474520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1800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8571" y="6148609"/>
            <a:ext cx="12220627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283" y="6107738"/>
            <a:ext cx="399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LUTHERAN | Martin Luther 1517 </a:t>
            </a:r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91930" y="649599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1600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385826" y="5118082"/>
            <a:ext cx="2592994" cy="822695"/>
          </a:xfrm>
          <a:prstGeom prst="wedgeRectCallout">
            <a:avLst>
              <a:gd name="adj1" fmla="val -47050"/>
              <a:gd name="adj2" fmla="val 71198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The River </a:t>
            </a:r>
            <a:r>
              <a:rPr lang="en-US" dirty="0" err="1" smtClean="0">
                <a:solidFill>
                  <a:schemeClr val="tx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Limmant</a:t>
            </a:r>
            <a:endParaRPr lang="en-US" dirty="0" smtClean="0">
              <a:solidFill>
                <a:schemeClr val="tx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Zurich Switzerland 1525</a:t>
            </a:r>
            <a:r>
              <a:rPr lang="en-US" sz="1200" dirty="0" smtClean="0">
                <a:solidFill>
                  <a:schemeClr val="tx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</a:p>
        </p:txBody>
      </p:sp>
    </p:spTree>
    <p:extLst>
      <p:ext uri="{BB962C8B-B14F-4D97-AF65-F5344CB8AC3E}">
        <p14:creationId xmlns:p14="http://schemas.microsoft.com/office/powerpoint/2010/main" val="40115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8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4428" y="4339245"/>
            <a:ext cx="113744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To the Church/State this act was treason </a:t>
            </a:r>
          </a:p>
          <a:p>
            <a:pPr algn="ctr"/>
            <a:r>
              <a:rPr lang="en-US" sz="28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so they were hunted down and murdered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71621" y="6509167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2000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00254" y="648866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1900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34006" y="6474520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1500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47900" y="649599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1700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75943" y="6474520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1800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8571" y="6148609"/>
            <a:ext cx="12220627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283" y="6107738"/>
            <a:ext cx="399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LUTHERAN | Martin Luther 1517 </a:t>
            </a:r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91930" y="649599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1600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16" name="Picture 10" descr="See the source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" r="10252"/>
          <a:stretch/>
        </p:blipFill>
        <p:spPr bwMode="auto">
          <a:xfrm>
            <a:off x="542893" y="493281"/>
            <a:ext cx="5425459" cy="376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885" y="472806"/>
            <a:ext cx="4837861" cy="380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ular Callout 19"/>
          <p:cNvSpPr/>
          <p:nvPr/>
        </p:nvSpPr>
        <p:spPr>
          <a:xfrm>
            <a:off x="385826" y="5118082"/>
            <a:ext cx="2592994" cy="822695"/>
          </a:xfrm>
          <a:prstGeom prst="wedgeRectCallout">
            <a:avLst>
              <a:gd name="adj1" fmla="val -47050"/>
              <a:gd name="adj2" fmla="val 71198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The River </a:t>
            </a:r>
            <a:r>
              <a:rPr lang="en-US" dirty="0" err="1" smtClean="0">
                <a:solidFill>
                  <a:schemeClr val="tx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Limmant</a:t>
            </a:r>
            <a:endParaRPr lang="en-US" dirty="0" smtClean="0">
              <a:solidFill>
                <a:schemeClr val="tx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Zurich Switzerland 1525</a:t>
            </a:r>
            <a:r>
              <a:rPr lang="en-US" sz="1200" dirty="0" smtClean="0">
                <a:solidFill>
                  <a:schemeClr val="tx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</a:p>
        </p:txBody>
      </p:sp>
    </p:spTree>
    <p:extLst>
      <p:ext uri="{BB962C8B-B14F-4D97-AF65-F5344CB8AC3E}">
        <p14:creationId xmlns:p14="http://schemas.microsoft.com/office/powerpoint/2010/main" val="163584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8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 rot="6972571">
            <a:off x="509813" y="5899612"/>
            <a:ext cx="591239" cy="304800"/>
          </a:xfrm>
          <a:prstGeom prst="rect">
            <a:avLst/>
          </a:prstGeom>
          <a:solidFill>
            <a:srgbClr val="96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9792" y="5026165"/>
            <a:ext cx="1032686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“Anabaptist” means “re-baptized”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71621" y="6509167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2000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00254" y="648866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1900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34006" y="6474520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1500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47900" y="649599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1700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75943" y="6474520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1800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8571" y="6148609"/>
            <a:ext cx="12220627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283" y="6107738"/>
            <a:ext cx="399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LUTHERAN | Martin Luther 1517 </a:t>
            </a:r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91930" y="649599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1600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1847" y="5724769"/>
            <a:ext cx="11434158" cy="304800"/>
          </a:xfrm>
          <a:prstGeom prst="rect">
            <a:avLst/>
          </a:prstGeom>
          <a:solidFill>
            <a:srgbClr val="96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1692" y="5686673"/>
            <a:ext cx="367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ANABAPTIST PERSECUTION | 1525 </a:t>
            </a:r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</a:t>
            </a:r>
            <a:endParaRPr lang="en-US" sz="14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44034" name="Picture 2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654" y="1124565"/>
            <a:ext cx="5138998" cy="377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92" y="1114180"/>
            <a:ext cx="4736889" cy="370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88724" y="150036"/>
            <a:ext cx="113744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A time of harsh persecution followed, </a:t>
            </a:r>
          </a:p>
          <a:p>
            <a:pPr algn="ctr"/>
            <a:r>
              <a:rPr lang="en-US" sz="2800" b="1" dirty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b</a:t>
            </a:r>
            <a:r>
              <a:rPr lang="en-US" sz="28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ut the movement grew stronger</a:t>
            </a:r>
          </a:p>
        </p:txBody>
      </p:sp>
    </p:spTree>
    <p:extLst>
      <p:ext uri="{BB962C8B-B14F-4D97-AF65-F5344CB8AC3E}">
        <p14:creationId xmlns:p14="http://schemas.microsoft.com/office/powerpoint/2010/main" val="11991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8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 rot="6972571">
            <a:off x="509813" y="5899612"/>
            <a:ext cx="591239" cy="304800"/>
          </a:xfrm>
          <a:prstGeom prst="rect">
            <a:avLst/>
          </a:prstGeom>
          <a:solidFill>
            <a:srgbClr val="96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4428" y="4339245"/>
            <a:ext cx="113744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A former Catholic Priest from the Netherlands starting </a:t>
            </a:r>
          </a:p>
          <a:p>
            <a:pPr algn="ctr"/>
            <a:r>
              <a:rPr lang="en-US" sz="28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preaching and writing about this radical faith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71621" y="6509167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2000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00254" y="648866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1900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34006" y="6474520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1500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47900" y="649599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1700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75943" y="6474520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1800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8571" y="6148609"/>
            <a:ext cx="12220627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283" y="6107738"/>
            <a:ext cx="399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LUTHERAN | Martin Luther 1517 </a:t>
            </a:r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91930" y="649599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1600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1847" y="5724769"/>
            <a:ext cx="11434158" cy="304800"/>
          </a:xfrm>
          <a:prstGeom prst="rect">
            <a:avLst/>
          </a:prstGeom>
          <a:solidFill>
            <a:srgbClr val="96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1692" y="5686673"/>
            <a:ext cx="367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MENNONITE | 1537 </a:t>
            </a:r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</a:t>
            </a:r>
            <a:endParaRPr lang="en-US" sz="14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49154" name="Picture 2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887" y="218682"/>
            <a:ext cx="7160112" cy="402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4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8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 rot="6972571">
            <a:off x="509813" y="5899612"/>
            <a:ext cx="591239" cy="304800"/>
          </a:xfrm>
          <a:prstGeom prst="rect">
            <a:avLst/>
          </a:prstGeom>
          <a:solidFill>
            <a:srgbClr val="96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7657" y="1231683"/>
            <a:ext cx="29144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To avoid continued persecution they accepted an invitation from Czar Catherine The Great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71621" y="6509167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2000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00254" y="648866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1900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34006" y="6474520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1500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47900" y="649599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1700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75943" y="6474520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1800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8571" y="6148609"/>
            <a:ext cx="12220627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283" y="6107738"/>
            <a:ext cx="399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LUTHERAN | Martin Luther 1517 </a:t>
            </a:r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91930" y="649599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1600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1847" y="5724769"/>
            <a:ext cx="11434158" cy="304800"/>
          </a:xfrm>
          <a:prstGeom prst="rect">
            <a:avLst/>
          </a:prstGeom>
          <a:solidFill>
            <a:srgbClr val="96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1692" y="5686673"/>
            <a:ext cx="367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MENNONITE | 1537 </a:t>
            </a:r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</a:t>
            </a:r>
            <a:endParaRPr lang="en-US" sz="14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5510274" y="4616127"/>
            <a:ext cx="2214828" cy="822695"/>
          </a:xfrm>
          <a:prstGeom prst="wedgeRectCallout">
            <a:avLst>
              <a:gd name="adj1" fmla="val -40406"/>
              <a:gd name="adj2" fmla="val 76308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Migrated to Ukraine 1780’s </a:t>
            </a:r>
            <a:r>
              <a:rPr lang="en-US" sz="1200" dirty="0" smtClean="0">
                <a:solidFill>
                  <a:schemeClr val="tx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</a:p>
        </p:txBody>
      </p:sp>
      <p:pic>
        <p:nvPicPr>
          <p:cNvPr id="51202" name="Picture 2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104" y="391446"/>
            <a:ext cx="3616418" cy="399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8" y="396467"/>
            <a:ext cx="5387179" cy="399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665073" y="2484040"/>
            <a:ext cx="1027986" cy="75669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6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8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 rot="6972571">
            <a:off x="509813" y="5899612"/>
            <a:ext cx="591239" cy="304800"/>
          </a:xfrm>
          <a:prstGeom prst="rect">
            <a:avLst/>
          </a:prstGeom>
          <a:solidFill>
            <a:srgbClr val="96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20021013">
            <a:off x="2272238" y="3202166"/>
            <a:ext cx="3847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Prosperity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71621" y="6509167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2000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00254" y="648866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1900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34006" y="6474520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1500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47900" y="649599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1700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75943" y="6474520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1800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8571" y="6148609"/>
            <a:ext cx="12220627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283" y="6107738"/>
            <a:ext cx="399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LUTHERAN | Martin Luther 1517 </a:t>
            </a:r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91930" y="649599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1600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1847" y="5724769"/>
            <a:ext cx="11434158" cy="304800"/>
          </a:xfrm>
          <a:prstGeom prst="rect">
            <a:avLst/>
          </a:prstGeom>
          <a:solidFill>
            <a:srgbClr val="96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1692" y="5686673"/>
            <a:ext cx="367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MENNONITE | 1537 </a:t>
            </a:r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</a:t>
            </a:r>
            <a:endParaRPr lang="en-US" sz="14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320395" y="653531"/>
            <a:ext cx="0" cy="419548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320395" y="4814638"/>
            <a:ext cx="6371784" cy="2366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566482" y="1586557"/>
            <a:ext cx="5910544" cy="301478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03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8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 rot="6972571">
            <a:off x="509813" y="5899612"/>
            <a:ext cx="591239" cy="304800"/>
          </a:xfrm>
          <a:prstGeom prst="rect">
            <a:avLst/>
          </a:prstGeom>
          <a:solidFill>
            <a:srgbClr val="96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20021013">
            <a:off x="2272238" y="3202166"/>
            <a:ext cx="3847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Prosperity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71621" y="6509167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2000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00254" y="648866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1900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34006" y="6474520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1500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47900" y="649599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1700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75943" y="6474520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1800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8571" y="6148609"/>
            <a:ext cx="12220627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283" y="6107738"/>
            <a:ext cx="399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LUTHERAN | Martin Luther 1517 </a:t>
            </a:r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91930" y="649599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1600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1847" y="5724769"/>
            <a:ext cx="11434158" cy="304800"/>
          </a:xfrm>
          <a:prstGeom prst="rect">
            <a:avLst/>
          </a:prstGeom>
          <a:solidFill>
            <a:srgbClr val="96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1692" y="5686673"/>
            <a:ext cx="367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MENNONITE | 1537 </a:t>
            </a:r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</a:t>
            </a:r>
            <a:endParaRPr lang="en-US" sz="14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320395" y="653531"/>
            <a:ext cx="0" cy="419548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320395" y="4814638"/>
            <a:ext cx="6371784" cy="2366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566482" y="1586557"/>
            <a:ext cx="5910544" cy="301478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2646381" y="1242292"/>
            <a:ext cx="5830646" cy="332785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 rot="1731693">
            <a:off x="2940601" y="1977916"/>
            <a:ext cx="3847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Spirituality</a:t>
            </a:r>
          </a:p>
        </p:txBody>
      </p:sp>
    </p:spTree>
    <p:extLst>
      <p:ext uri="{BB962C8B-B14F-4D97-AF65-F5344CB8AC3E}">
        <p14:creationId xmlns:p14="http://schemas.microsoft.com/office/powerpoint/2010/main" val="388402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8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18394943">
            <a:off x="6946823" y="5431407"/>
            <a:ext cx="565833" cy="304800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6972571">
            <a:off x="509813" y="5899612"/>
            <a:ext cx="591239" cy="304800"/>
          </a:xfrm>
          <a:prstGeom prst="rect">
            <a:avLst/>
          </a:prstGeom>
          <a:solidFill>
            <a:srgbClr val="96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1847" y="5724769"/>
            <a:ext cx="11434158" cy="304800"/>
          </a:xfrm>
          <a:prstGeom prst="rect">
            <a:avLst/>
          </a:prstGeom>
          <a:solidFill>
            <a:srgbClr val="96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692" y="5686673"/>
            <a:ext cx="367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MENNONITE | Menno Simons 1537 </a:t>
            </a:r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77879" y="5266625"/>
            <a:ext cx="3432193" cy="304800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87133" y="5245025"/>
            <a:ext cx="332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MENNONITE BRETHREN | 1860 </a:t>
            </a:r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1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8571" y="6148609"/>
            <a:ext cx="12220627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283" y="6107738"/>
            <a:ext cx="399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LUTHERAN | Martin Luther 1517 </a:t>
            </a:r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5444" y="1280614"/>
            <a:ext cx="61666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Influenced by a traveling preaching, 17 men were trying to convince other believers that they need to “get back to the scriptures and following Jesus” </a:t>
            </a:r>
          </a:p>
        </p:txBody>
      </p:sp>
      <p:pic>
        <p:nvPicPr>
          <p:cNvPr id="39948" name="Picture 12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761" y="744310"/>
            <a:ext cx="5160428" cy="328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ular Callout 43"/>
          <p:cNvSpPr/>
          <p:nvPr/>
        </p:nvSpPr>
        <p:spPr>
          <a:xfrm>
            <a:off x="5032522" y="4320280"/>
            <a:ext cx="2245357" cy="822695"/>
          </a:xfrm>
          <a:prstGeom prst="wedgeRectCallout">
            <a:avLst>
              <a:gd name="adj1" fmla="val 32764"/>
              <a:gd name="adj2" fmla="val 115010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Ridiculed as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“The Brethren”</a:t>
            </a:r>
            <a:endParaRPr lang="en-US" sz="1600" dirty="0" smtClean="0">
              <a:solidFill>
                <a:schemeClr val="tx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771621" y="6509167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2000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300254" y="648866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1900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-34006" y="6474520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1500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47900" y="649599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1700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75943" y="6474520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1800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91930" y="649599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1600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74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8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18394943">
            <a:off x="1746989" y="5454953"/>
            <a:ext cx="565833" cy="304800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6972571">
            <a:off x="509813" y="5899612"/>
            <a:ext cx="591239" cy="304800"/>
          </a:xfrm>
          <a:prstGeom prst="rect">
            <a:avLst/>
          </a:prstGeom>
          <a:solidFill>
            <a:srgbClr val="96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1847" y="5724769"/>
            <a:ext cx="11434158" cy="304800"/>
          </a:xfrm>
          <a:prstGeom prst="rect">
            <a:avLst/>
          </a:prstGeom>
          <a:solidFill>
            <a:srgbClr val="96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692" y="5686673"/>
            <a:ext cx="367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MENNONITE | Menno Simons 1537 </a:t>
            </a:r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78044" y="5290171"/>
            <a:ext cx="10147961" cy="304800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87299" y="5268571"/>
            <a:ext cx="332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MENNONITE BRETHREN | 1860 </a:t>
            </a:r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1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8571" y="6148609"/>
            <a:ext cx="12220627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283" y="6107738"/>
            <a:ext cx="399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LUTHERAN | Martin Luther 1517 </a:t>
            </a:r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71621" y="6509167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2000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00254" y="648866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1900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34006" y="6474520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1500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47900" y="649599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1700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75943" y="6474520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1800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91930" y="649599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1600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53250" name="Picture 2" descr="See the source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5" t="31408" b="23159"/>
          <a:stretch/>
        </p:blipFill>
        <p:spPr bwMode="auto">
          <a:xfrm>
            <a:off x="129266" y="194471"/>
            <a:ext cx="6730745" cy="494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ular Callout 43"/>
          <p:cNvSpPr/>
          <p:nvPr/>
        </p:nvSpPr>
        <p:spPr>
          <a:xfrm>
            <a:off x="5945331" y="4168508"/>
            <a:ext cx="2886697" cy="746012"/>
          </a:xfrm>
          <a:prstGeom prst="wedgeRectCallout">
            <a:avLst>
              <a:gd name="adj1" fmla="val 21998"/>
              <a:gd name="adj2" fmla="val 91203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The Great Migration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1874-1884 </a:t>
            </a:r>
            <a:r>
              <a:rPr lang="en-US" sz="1600" dirty="0" smtClean="0">
                <a:solidFill>
                  <a:schemeClr val="tx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100" dirty="0" smtClean="0">
              <a:solidFill>
                <a:schemeClr val="tx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242991" y="3128674"/>
            <a:ext cx="1027986" cy="121209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70974" y="3426372"/>
            <a:ext cx="707487" cy="7421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078044" y="2157206"/>
            <a:ext cx="1027986" cy="73310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51404" y="1221469"/>
            <a:ext cx="4350294" cy="73310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3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6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8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18394943">
            <a:off x="1746989" y="5454953"/>
            <a:ext cx="565833" cy="304800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6972571">
            <a:off x="509813" y="5899612"/>
            <a:ext cx="591239" cy="304800"/>
          </a:xfrm>
          <a:prstGeom prst="rect">
            <a:avLst/>
          </a:prstGeom>
          <a:solidFill>
            <a:srgbClr val="96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1847" y="5724769"/>
            <a:ext cx="11434158" cy="304800"/>
          </a:xfrm>
          <a:prstGeom prst="rect">
            <a:avLst/>
          </a:prstGeom>
          <a:solidFill>
            <a:srgbClr val="96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692" y="5686673"/>
            <a:ext cx="367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MENNONITE | Menno Simons 1537 </a:t>
            </a:r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78044" y="5290171"/>
            <a:ext cx="10147961" cy="304800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87299" y="5268571"/>
            <a:ext cx="332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MENNONITE BRETHREN | 1860 </a:t>
            </a:r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1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8571" y="6148609"/>
            <a:ext cx="12220627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283" y="6107738"/>
            <a:ext cx="399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LUTHERAN | Martin Luther 1517 </a:t>
            </a:r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54612" y="4130583"/>
            <a:ext cx="51227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200+ Churches in the US</a:t>
            </a:r>
          </a:p>
          <a:p>
            <a:pPr algn="ctr"/>
            <a:r>
              <a:rPr lang="en-US" sz="32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35,000+ Believers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71621" y="6509167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2000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00254" y="648866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1900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34006" y="6474520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1500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47900" y="649599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1700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75943" y="6474520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1800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91930" y="649599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1600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53252" name="Picture 4" descr="https://usmb.org/wp-content/uploads/2017/09/churchm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2" y="521604"/>
            <a:ext cx="5382232" cy="353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4" name="Picture 2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457" y="510561"/>
            <a:ext cx="6033962" cy="353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5891457" y="4094302"/>
            <a:ext cx="60339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20+ Countries</a:t>
            </a:r>
          </a:p>
          <a:p>
            <a:pPr algn="ctr"/>
            <a:r>
              <a:rPr lang="en-US" sz="32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500,000+ Believers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920886" y="2411837"/>
            <a:ext cx="32591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India: 212,000</a:t>
            </a:r>
          </a:p>
          <a:p>
            <a:pPr algn="ctr"/>
            <a:r>
              <a:rPr lang="en-US" sz="24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Congo: 102,100</a:t>
            </a:r>
          </a:p>
          <a:p>
            <a:pPr algn="ctr"/>
            <a:r>
              <a:rPr lang="en-US" sz="24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Thailand: 42,000</a:t>
            </a:r>
          </a:p>
          <a:p>
            <a:pPr algn="ctr"/>
            <a:r>
              <a:rPr lang="en-US" sz="24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Canada: 36,000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815987" y="-21262"/>
            <a:ext cx="60339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MODERN TIMES:</a:t>
            </a:r>
          </a:p>
        </p:txBody>
      </p:sp>
    </p:spTree>
    <p:extLst>
      <p:ext uri="{BB962C8B-B14F-4D97-AF65-F5344CB8AC3E}">
        <p14:creationId xmlns:p14="http://schemas.microsoft.com/office/powerpoint/2010/main" val="78878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8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" y="221435"/>
            <a:ext cx="121920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What’s Distinctive About Mennonite Brethren?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0" y="1027645"/>
            <a:ext cx="1219200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Prioritizes </a:t>
            </a:r>
            <a:r>
              <a:rPr lang="en-US" sz="3200" b="1" dirty="0" smtClean="0">
                <a:solidFill>
                  <a:srgbClr val="C0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scripture</a:t>
            </a:r>
            <a:r>
              <a:rPr lang="en-US" sz="32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and the </a:t>
            </a:r>
            <a:r>
              <a:rPr lang="en-US" sz="3200" b="1" dirty="0" smtClean="0">
                <a:solidFill>
                  <a:srgbClr val="C0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teachings of Jesus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Proclaims the Gospel in our </a:t>
            </a:r>
            <a:r>
              <a:rPr lang="en-US" sz="3200" b="1" dirty="0" smtClean="0">
                <a:solidFill>
                  <a:srgbClr val="C0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decisions, words, </a:t>
            </a:r>
            <a:r>
              <a:rPr lang="en-US" sz="32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and </a:t>
            </a:r>
            <a:r>
              <a:rPr lang="en-US" sz="3200" b="1" dirty="0" smtClean="0">
                <a:solidFill>
                  <a:srgbClr val="C0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actions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Emphasizes </a:t>
            </a:r>
            <a:r>
              <a:rPr lang="en-US" sz="3200" b="1" dirty="0" smtClean="0">
                <a:solidFill>
                  <a:srgbClr val="C0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missional work </a:t>
            </a:r>
            <a:r>
              <a:rPr lang="en-US" sz="32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(locally and globally)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Believe the way of the gospel is the way of </a:t>
            </a:r>
            <a:r>
              <a:rPr lang="en-US" sz="3200" b="1" dirty="0" smtClean="0">
                <a:solidFill>
                  <a:srgbClr val="C0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peace &amp; reconciliation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Emphasizes </a:t>
            </a:r>
            <a:r>
              <a:rPr lang="en-US" sz="3200" b="1" dirty="0" smtClean="0">
                <a:solidFill>
                  <a:srgbClr val="C0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community</a:t>
            </a:r>
            <a:r>
              <a:rPr lang="en-US" sz="32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and </a:t>
            </a:r>
            <a:r>
              <a:rPr lang="en-US" sz="3200" b="1" dirty="0" smtClean="0">
                <a:solidFill>
                  <a:srgbClr val="C0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togetherness</a:t>
            </a:r>
          </a:p>
          <a:p>
            <a:pPr marL="514350" indent="-514350">
              <a:buAutoNum type="arabicPeriod"/>
            </a:pPr>
            <a:endParaRPr lang="en-US" sz="3200" b="1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14350" indent="-514350">
              <a:buAutoNum type="arabicPeriod"/>
            </a:pPr>
            <a:endParaRPr lang="en-US" sz="32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18394943">
            <a:off x="1746989" y="5454953"/>
            <a:ext cx="565833" cy="304800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6972571">
            <a:off x="509813" y="5899612"/>
            <a:ext cx="591239" cy="304800"/>
          </a:xfrm>
          <a:prstGeom prst="rect">
            <a:avLst/>
          </a:prstGeom>
          <a:solidFill>
            <a:srgbClr val="96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1847" y="5724769"/>
            <a:ext cx="11434158" cy="304800"/>
          </a:xfrm>
          <a:prstGeom prst="rect">
            <a:avLst/>
          </a:prstGeom>
          <a:solidFill>
            <a:srgbClr val="96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1692" y="5686673"/>
            <a:ext cx="367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MENNONITE | Menno Simons 1537 </a:t>
            </a:r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78044" y="5290171"/>
            <a:ext cx="10147961" cy="304800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7299" y="5268571"/>
            <a:ext cx="332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MENNONITE BRETHREN | 1860 </a:t>
            </a:r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1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8571" y="6148609"/>
            <a:ext cx="12220627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283" y="6107738"/>
            <a:ext cx="399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LUTHERAN | Martin Luther 1517 </a:t>
            </a:r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71621" y="6509167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2000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00254" y="648866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1900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34006" y="6474520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1500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47900" y="649599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1700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75943" y="6474520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1800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1930" y="649599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1600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87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311191"/>
            <a:ext cx="1219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When Someone Asks You What Church Do </a:t>
            </a:r>
            <a:r>
              <a:rPr lang="en-US" sz="8800" dirty="0" smtClean="0">
                <a:solidFill>
                  <a:srgbClr val="E4B122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You Go To </a:t>
            </a:r>
            <a:r>
              <a:rPr lang="en-US" sz="88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What Do You Say?</a:t>
            </a:r>
          </a:p>
        </p:txBody>
      </p:sp>
    </p:spTree>
    <p:extLst>
      <p:ext uri="{BB962C8B-B14F-4D97-AF65-F5344CB8AC3E}">
        <p14:creationId xmlns:p14="http://schemas.microsoft.com/office/powerpoint/2010/main" val="478743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/>
          <p:cNvSpPr/>
          <p:nvPr/>
        </p:nvSpPr>
        <p:spPr>
          <a:xfrm rot="3083076">
            <a:off x="6379861" y="5380187"/>
            <a:ext cx="719607" cy="304800"/>
          </a:xfrm>
          <a:prstGeom prst="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 rot="3083076">
            <a:off x="5048773" y="4816531"/>
            <a:ext cx="729323" cy="3048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 rot="3083076">
            <a:off x="3596968" y="4252726"/>
            <a:ext cx="729323" cy="304800"/>
          </a:xfrm>
          <a:prstGeom prst="rect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5518572" y="5042686"/>
            <a:ext cx="3744995" cy="3048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668266" y="4999403"/>
            <a:ext cx="3565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METHODIST | John Wesley 1738 </a:t>
            </a:r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9331498" y="5247808"/>
            <a:ext cx="2879552" cy="223739"/>
          </a:xfrm>
          <a:prstGeom prst="rect">
            <a:avLst/>
          </a:prstGeom>
          <a:solidFill>
            <a:srgbClr val="96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9209778" y="4969306"/>
            <a:ext cx="130204" cy="50552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9333649" y="4965391"/>
            <a:ext cx="2867986" cy="186624"/>
          </a:xfrm>
          <a:prstGeom prst="rect">
            <a:avLst/>
          </a:prstGeom>
          <a:solidFill>
            <a:srgbClr val="D66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9293211" y="4906009"/>
            <a:ext cx="2015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SALVATION ARMY | 1865</a:t>
            </a:r>
            <a:endParaRPr lang="en-US" sz="14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9274362" y="5209863"/>
            <a:ext cx="2769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CHURCH OF THE </a:t>
            </a:r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NAZARENE | 1895</a:t>
            </a:r>
            <a:endParaRPr lang="en-US" sz="14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6862042" y="5603261"/>
            <a:ext cx="3002789" cy="304800"/>
          </a:xfrm>
          <a:prstGeom prst="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756282" y="5570995"/>
            <a:ext cx="323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PENTECOSTALS | </a:t>
            </a:r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Charles Parham 1900 </a:t>
            </a:r>
            <a:endParaRPr lang="en-US" sz="105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9864832" y="5598084"/>
            <a:ext cx="130446" cy="894744"/>
          </a:xfrm>
          <a:prstGeom prst="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9995085" y="5597956"/>
            <a:ext cx="2217845" cy="186624"/>
          </a:xfrm>
          <a:prstGeom prst="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9954648" y="5546258"/>
            <a:ext cx="220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CHURCH OF GOD | 1897</a:t>
            </a:r>
            <a:endParaRPr lang="en-US" sz="14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9991011" y="5840783"/>
            <a:ext cx="2213174" cy="186624"/>
          </a:xfrm>
          <a:prstGeom prst="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9950573" y="5781401"/>
            <a:ext cx="2165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ASSEMBLIES OF GOD | 1914</a:t>
            </a:r>
            <a:endParaRPr lang="en-US" sz="14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9991010" y="6072650"/>
            <a:ext cx="2230973" cy="186624"/>
          </a:xfrm>
          <a:prstGeom prst="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9950573" y="6013268"/>
            <a:ext cx="2015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FOURSQUARE | 1927</a:t>
            </a:r>
            <a:endParaRPr lang="en-US" sz="14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9990548" y="6306204"/>
            <a:ext cx="2221814" cy="186624"/>
          </a:xfrm>
          <a:prstGeom prst="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9950110" y="6246822"/>
            <a:ext cx="2015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VINEYARD | 1983</a:t>
            </a:r>
            <a:endParaRPr lang="en-US" sz="14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4071599" y="4482067"/>
            <a:ext cx="3091454" cy="304800"/>
          </a:xfrm>
          <a:prstGeom prst="rect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966857" y="4456062"/>
            <a:ext cx="424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ANGLICAN </a:t>
            </a:r>
            <a:r>
              <a:rPr lang="en-US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| Henry VIII </a:t>
            </a:r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1534 </a:t>
            </a:r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7244855" y="4709151"/>
            <a:ext cx="4944994" cy="193698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7163053" y="4390464"/>
            <a:ext cx="130204" cy="505520"/>
          </a:xfrm>
          <a:prstGeom prst="rect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7279140" y="4392292"/>
            <a:ext cx="4910709" cy="189367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7230975" y="4323187"/>
            <a:ext cx="2032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CONGREGATIONAL | 1630</a:t>
            </a:r>
            <a:endParaRPr lang="en-US" sz="14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246618" y="4668276"/>
            <a:ext cx="1624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EPISCOPAL| 1789</a:t>
            </a:r>
            <a:endParaRPr lang="en-US" sz="14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 rot="3083076">
            <a:off x="5324647" y="2483400"/>
            <a:ext cx="1129794" cy="270650"/>
          </a:xfrm>
          <a:prstGeom prst="rect">
            <a:avLst/>
          </a:prstGeom>
          <a:solidFill>
            <a:srgbClr val="542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147476" y="2852639"/>
            <a:ext cx="6092165" cy="304800"/>
          </a:xfrm>
          <a:prstGeom prst="rect">
            <a:avLst/>
          </a:prstGeom>
          <a:solidFill>
            <a:srgbClr val="542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330385" y="2810924"/>
            <a:ext cx="315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AMISH</a:t>
            </a:r>
            <a:r>
              <a:rPr lang="en-US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| </a:t>
            </a:r>
            <a:r>
              <a:rPr lang="en-US" dirty="0" err="1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Jakob</a:t>
            </a:r>
            <a:r>
              <a:rPr lang="en-US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Ammann</a:t>
            </a:r>
            <a:r>
              <a:rPr lang="en-US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1693 </a:t>
            </a:r>
            <a:r>
              <a:rPr lang="en-US" sz="1400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1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 rot="18484705">
            <a:off x="7431713" y="285486"/>
            <a:ext cx="669565" cy="3048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 rot="18484705">
            <a:off x="6037766" y="773332"/>
            <a:ext cx="669565" cy="304800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 rot="3083076">
            <a:off x="8104222" y="2278712"/>
            <a:ext cx="565833" cy="304800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8484705">
            <a:off x="2838538" y="3556379"/>
            <a:ext cx="683965" cy="30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 rot="18484705">
            <a:off x="4798777" y="1259029"/>
            <a:ext cx="669565" cy="304800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3083076">
            <a:off x="4582859" y="1842109"/>
            <a:ext cx="591239" cy="304800"/>
          </a:xfrm>
          <a:prstGeom prst="rect">
            <a:avLst/>
          </a:prstGeom>
          <a:solidFill>
            <a:srgbClr val="96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0" name="Rectangular Callout 29"/>
          <p:cNvSpPr/>
          <p:nvPr/>
        </p:nvSpPr>
        <p:spPr>
          <a:xfrm>
            <a:off x="85414" y="4627046"/>
            <a:ext cx="706717" cy="1198182"/>
          </a:xfrm>
          <a:prstGeom prst="wedgeRectCallout">
            <a:avLst>
              <a:gd name="adj1" fmla="val -39914"/>
              <a:gd name="adj2" fmla="val -65846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263" y="5433722"/>
            <a:ext cx="68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JESUS</a:t>
            </a:r>
            <a:endParaRPr lang="en-US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35" y="4685757"/>
            <a:ext cx="718921" cy="88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21640" y="120867"/>
            <a:ext cx="31174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History</a:t>
            </a:r>
          </a:p>
          <a:p>
            <a:pPr algn="ctr"/>
            <a:r>
              <a:rPr lang="en-US" sz="72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of the Church</a:t>
            </a:r>
          </a:p>
        </p:txBody>
      </p:sp>
      <p:sp>
        <p:nvSpPr>
          <p:cNvPr id="3" name="Rectangle 2"/>
          <p:cNvSpPr/>
          <p:nvPr/>
        </p:nvSpPr>
        <p:spPr>
          <a:xfrm>
            <a:off x="1" y="3886384"/>
            <a:ext cx="2042762" cy="4524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514" y="3940006"/>
            <a:ext cx="207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UNDIVIDED CHURCH </a:t>
            </a:r>
            <a:endParaRPr lang="en-US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9228" y="3342681"/>
            <a:ext cx="8932829" cy="30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8181" y="3310415"/>
            <a:ext cx="2015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EASTERN ORTHODOX</a:t>
            </a:r>
            <a:endParaRPr lang="en-US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46459" y="2020054"/>
            <a:ext cx="7243390" cy="304800"/>
          </a:xfrm>
          <a:prstGeom prst="rect">
            <a:avLst/>
          </a:prstGeom>
          <a:solidFill>
            <a:srgbClr val="96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36304" y="1981958"/>
            <a:ext cx="367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MENNONITE | Menno Simons 1537 </a:t>
            </a:r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8429657" y="2438874"/>
            <a:ext cx="3771978" cy="304800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538911" y="2417274"/>
            <a:ext cx="332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MENNONITE BRETHREN | 1860 </a:t>
            </a:r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1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236522" y="1058482"/>
            <a:ext cx="7012884" cy="304800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226367" y="1020386"/>
            <a:ext cx="509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PRESBYTERIANS | John Knox 1538 </a:t>
            </a:r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1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444760" y="571111"/>
            <a:ext cx="3727940" cy="304800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434605" y="533015"/>
            <a:ext cx="3408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BAPTIST | John Smyth 1609 </a:t>
            </a:r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0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846701" y="83594"/>
            <a:ext cx="4402705" cy="3048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818195" y="45471"/>
            <a:ext cx="4392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SEVENTH DAY ADVENTIST | Ellen White 1831 </a:t>
            </a:r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8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0288241" y="777560"/>
            <a:ext cx="1938127" cy="193698"/>
          </a:xfrm>
          <a:prstGeom prst="rect">
            <a:avLst/>
          </a:prstGeom>
          <a:solidFill>
            <a:srgbClr val="618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0166521" y="470482"/>
            <a:ext cx="130204" cy="505520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0290392" y="466566"/>
            <a:ext cx="1911243" cy="189367"/>
          </a:xfrm>
          <a:prstGeom prst="rect">
            <a:avLst/>
          </a:prstGeom>
          <a:solidFill>
            <a:srgbClr val="255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0249954" y="407185"/>
            <a:ext cx="2015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SOUTHERN | 1845</a:t>
            </a:r>
            <a:endParaRPr lang="en-US" sz="14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0256022" y="717498"/>
            <a:ext cx="2141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AMERICAN | 1924</a:t>
            </a:r>
            <a:endParaRPr lang="en-US" sz="14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 rot="17324254">
            <a:off x="2871002" y="2626824"/>
            <a:ext cx="2480989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42763" y="3892303"/>
            <a:ext cx="10149238" cy="446504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7287" y="3929410"/>
            <a:ext cx="2015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ROMAN CATHOLIC</a:t>
            </a:r>
            <a:endParaRPr lang="en-US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71975" y="1556272"/>
            <a:ext cx="7902018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33828" y="1515401"/>
            <a:ext cx="399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LUTHERAN | Martin Luther 1517 </a:t>
            </a:r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-137777" y="6493429"/>
            <a:ext cx="908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30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295653" y="6500226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1000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1068185" y="6509167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2000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9133910" y="6500226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1900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216321" y="6500226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1500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176587" y="6497013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1700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173542" y="6508537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1800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-21640" y="5953657"/>
            <a:ext cx="1596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Assembled by Kyle Goings</a:t>
            </a:r>
          </a:p>
          <a:p>
            <a:r>
              <a:rPr lang="en-US" sz="900" i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controlled.chaosx2@gmail.com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25273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1" y="1295400"/>
            <a:ext cx="5943600" cy="5467350"/>
          </a:xfrm>
          <a:prstGeom prst="rect">
            <a:avLst/>
          </a:prstGeom>
          <a:solidFill>
            <a:srgbClr val="5B9BD5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51942" y="4429125"/>
            <a:ext cx="1409700" cy="2219325"/>
          </a:xfrm>
          <a:prstGeom prst="rect">
            <a:avLst/>
          </a:prstGeom>
          <a:solidFill>
            <a:schemeClr val="accent6">
              <a:lumMod val="60000"/>
              <a:lumOff val="4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1281" y="1330903"/>
            <a:ext cx="5689886" cy="3634203"/>
          </a:xfrm>
          <a:prstGeom prst="rect">
            <a:avLst/>
          </a:prstGeom>
          <a:solidFill>
            <a:schemeClr val="accent6">
              <a:lumMod val="60000"/>
              <a:lumOff val="4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51942" y="3806930"/>
            <a:ext cx="6398824" cy="2955820"/>
          </a:xfrm>
          <a:prstGeom prst="rect">
            <a:avLst/>
          </a:prstGeom>
          <a:solidFill>
            <a:srgbClr val="FFFF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51942" y="1397578"/>
            <a:ext cx="1557295" cy="2409352"/>
          </a:xfrm>
          <a:prstGeom prst="rect">
            <a:avLst/>
          </a:prstGeom>
          <a:solidFill>
            <a:srgbClr val="FFFF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51942" y="397297"/>
            <a:ext cx="7535283" cy="3233733"/>
          </a:xfrm>
          <a:prstGeom prst="rect">
            <a:avLst/>
          </a:prstGeom>
          <a:solidFill>
            <a:srgbClr val="FF7C8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990" y="539115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13842" y="6284107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ORIGINAL SIN</a:t>
            </a:r>
            <a:endParaRPr lang="en-US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1032" name="Picture 8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75" y="3695971"/>
            <a:ext cx="963034" cy="96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551942" y="4712464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INFANT BAPTISM</a:t>
            </a:r>
            <a:endParaRPr lang="en-US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1755" y="2305997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ICONS</a:t>
            </a:r>
            <a:endParaRPr lang="en-US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7009" y="2305997"/>
            <a:ext cx="220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TRANSUBSTANTIATION</a:t>
            </a:r>
            <a:endParaRPr lang="en-US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537" y="3615377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VENERIATION OF MARY</a:t>
            </a:r>
            <a:endParaRPr lang="en-US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84961" y="3681517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INTERCESSIONOF SAINTS</a:t>
            </a:r>
            <a:endParaRPr lang="en-US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9225" y="6141603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PURGATORY</a:t>
            </a:r>
            <a:endParaRPr lang="en-US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73281" y="6087843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PAPAL AUTHORITY</a:t>
            </a:r>
            <a:endParaRPr lang="en-US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94417" y="4586249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APOCRYPHA</a:t>
            </a:r>
            <a:endParaRPr lang="en-US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1034" name="Picture 10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022" y="3787726"/>
            <a:ext cx="551334" cy="82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43" y="1397578"/>
            <a:ext cx="686599" cy="92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ee the source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93" y="2753157"/>
            <a:ext cx="637622" cy="92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ee the source imag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56"/>
          <a:stretch/>
        </p:blipFill>
        <p:spPr bwMode="auto">
          <a:xfrm>
            <a:off x="3105227" y="2751637"/>
            <a:ext cx="1016550" cy="96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ee the source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375" y="1422560"/>
            <a:ext cx="719530" cy="8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ee the source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314" y="5056354"/>
            <a:ext cx="736778" cy="103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See the source 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66" y="5090927"/>
            <a:ext cx="799100" cy="111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814823" y="5492665"/>
            <a:ext cx="107413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ROMAN</a:t>
            </a:r>
          </a:p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CATHOLIC</a:t>
            </a:r>
            <a:endParaRPr lang="en-US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99484" y="2844030"/>
            <a:ext cx="118240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EASTERN ORTHODOX</a:t>
            </a:r>
            <a:endParaRPr lang="en-US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38174" y="488391"/>
            <a:ext cx="153259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EVANGELICAL PROTESTANT</a:t>
            </a:r>
            <a:endParaRPr lang="en-US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65302" y="5944284"/>
            <a:ext cx="153259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MAINLINE</a:t>
            </a:r>
          </a:p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PROTESTANT</a:t>
            </a:r>
            <a:endParaRPr lang="en-US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23174" y="1148032"/>
            <a:ext cx="5151961" cy="2413116"/>
          </a:xfrm>
          <a:prstGeom prst="rect">
            <a:avLst/>
          </a:prstGeom>
          <a:solidFill>
            <a:schemeClr val="tx1">
              <a:lumMod val="50000"/>
              <a:lumOff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477976" y="3764707"/>
            <a:ext cx="2561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Methodist/Wesleyan </a:t>
            </a:r>
          </a:p>
          <a:p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Episcopal/Anglican</a:t>
            </a:r>
          </a:p>
          <a:p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Lutheran (ELS)</a:t>
            </a:r>
          </a:p>
          <a:p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Disciples of Christ</a:t>
            </a:r>
          </a:p>
          <a:p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Presbyterian</a:t>
            </a:r>
          </a:p>
          <a:p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Quakers</a:t>
            </a:r>
          </a:p>
          <a:p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National Baptist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966464" y="2368863"/>
            <a:ext cx="1919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Assembly of God</a:t>
            </a:r>
          </a:p>
          <a:p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Pentecostal</a:t>
            </a:r>
          </a:p>
          <a:p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Foursquare Gospel</a:t>
            </a:r>
          </a:p>
          <a:p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Vineyard USA</a:t>
            </a:r>
            <a:endParaRPr lang="en-US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1056" name="Picture 32" descr="See the source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95" y="1174740"/>
            <a:ext cx="938078" cy="9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7183145" y="2009863"/>
            <a:ext cx="2483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BIBLE </a:t>
            </a:r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TEACHING</a:t>
            </a:r>
            <a:endParaRPr lang="en-US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8092" y="397297"/>
            <a:ext cx="3106879" cy="777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0129091" y="1788524"/>
            <a:ext cx="14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CHARISMATIC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32052" y="2401498"/>
            <a:ext cx="2066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Baptist/Southern</a:t>
            </a:r>
          </a:p>
          <a:p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Church of Christ</a:t>
            </a:r>
          </a:p>
          <a:p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Mennonite/Brethren</a:t>
            </a:r>
          </a:p>
          <a:p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Salvation Army</a:t>
            </a:r>
            <a:endParaRPr lang="en-US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961642" y="5888303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LITURGICAL</a:t>
            </a:r>
            <a:endParaRPr lang="en-US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61" name="Picture 28" descr="See the source 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890" y="4846228"/>
            <a:ext cx="672718" cy="107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6049653" y="2962690"/>
            <a:ext cx="1255304" cy="971816"/>
          </a:xfrm>
          <a:prstGeom prst="rect">
            <a:avLst/>
          </a:prstGeom>
          <a:solidFill>
            <a:srgbClr val="FFFF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6049653" y="2919731"/>
            <a:ext cx="1239884" cy="700172"/>
          </a:xfrm>
          <a:prstGeom prst="rect">
            <a:avLst/>
          </a:prstGeom>
          <a:solidFill>
            <a:srgbClr val="FF7C8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6056157" y="2962690"/>
            <a:ext cx="1275065" cy="1512580"/>
          </a:xfrm>
          <a:prstGeom prst="rect">
            <a:avLst/>
          </a:prstGeom>
          <a:solidFill>
            <a:srgbClr val="00B0F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5951088" y="4083207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COMMUNION</a:t>
            </a:r>
            <a:endParaRPr lang="en-US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21"/>
          <a:stretch/>
        </p:blipFill>
        <p:spPr bwMode="auto">
          <a:xfrm>
            <a:off x="10372341" y="621199"/>
            <a:ext cx="937451" cy="108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4530462" y="0"/>
            <a:ext cx="2784637" cy="3576430"/>
          </a:xfrm>
          <a:prstGeom prst="rect">
            <a:avLst/>
          </a:prstGeom>
          <a:solidFill>
            <a:srgbClr val="00B0F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4" name="Picture 2" descr="See the source image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09" b="17399"/>
          <a:stretch/>
        </p:blipFill>
        <p:spPr bwMode="auto">
          <a:xfrm>
            <a:off x="6147231" y="3108684"/>
            <a:ext cx="1097856" cy="95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6176315" y="2402240"/>
            <a:ext cx="116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BELIEVER’SBAPTISM</a:t>
            </a:r>
            <a:endParaRPr lang="en-US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67" name="Picture 26" descr="See the source image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4" t="9648" r="22680" b="21071"/>
          <a:stretch/>
        </p:blipFill>
        <p:spPr bwMode="auto">
          <a:xfrm>
            <a:off x="6310067" y="1292777"/>
            <a:ext cx="886998" cy="107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4807801" y="39045"/>
            <a:ext cx="2537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Seventh Day Adventist</a:t>
            </a:r>
          </a:p>
          <a:p>
            <a:endParaRPr lang="en-US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4552950" y="1407103"/>
            <a:ext cx="1408692" cy="1431347"/>
          </a:xfrm>
          <a:prstGeom prst="star32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51942" y="2705100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FORGIVENESS</a:t>
            </a:r>
            <a:endParaRPr lang="en-US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382" y="1628775"/>
            <a:ext cx="908286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76714" y="113358"/>
            <a:ext cx="43708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Differing Denominational Beliefs &amp; Practices </a:t>
            </a:r>
          </a:p>
        </p:txBody>
      </p:sp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591" y="355257"/>
            <a:ext cx="818007" cy="81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5846092" y="471507"/>
            <a:ext cx="116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SATURDAY SABBATH</a:t>
            </a:r>
            <a:endParaRPr lang="en-US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69" name="Picture 24" descr="See the source imag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080" y="3895006"/>
            <a:ext cx="811108" cy="50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9594408" y="4505589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ORDAINS</a:t>
            </a:r>
          </a:p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LGBTQ+ </a:t>
            </a:r>
            <a:endParaRPr lang="en-US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0270403" y="6022286"/>
            <a:ext cx="1921597" cy="777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0396521" y="6026479"/>
            <a:ext cx="189830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Inspired by </a:t>
            </a:r>
            <a:r>
              <a:rPr lang="en-US" sz="900" i="1" dirty="0" err="1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CornerTalker</a:t>
            </a:r>
            <a:r>
              <a:rPr lang="en-US" sz="900" i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and Compare the Beliefs of Christian Denominations by Mary Fairchild</a:t>
            </a:r>
          </a:p>
          <a:p>
            <a:r>
              <a:rPr lang="en-US" sz="900" i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Assembled by Kyle Goings controlled.chaosx2@gmail.com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6175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48144"/>
            <a:ext cx="1219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What’s </a:t>
            </a:r>
            <a:r>
              <a:rPr lang="en-US" sz="88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Distinctive</a:t>
            </a:r>
            <a:r>
              <a:rPr lang="en-US" sz="8800" dirty="0" smtClean="0">
                <a:ln>
                  <a:solidFill>
                    <a:sysClr val="windowText" lastClr="000000"/>
                  </a:solidFill>
                </a:ln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</a:t>
            </a:r>
            <a:r>
              <a:rPr lang="en-US" sz="88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About Mennonite Brethren?</a:t>
            </a:r>
          </a:p>
        </p:txBody>
      </p:sp>
    </p:spTree>
    <p:extLst>
      <p:ext uri="{BB962C8B-B14F-4D97-AF65-F5344CB8AC3E}">
        <p14:creationId xmlns:p14="http://schemas.microsoft.com/office/powerpoint/2010/main" val="46255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8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273" y="4485213"/>
            <a:ext cx="121920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The Bible was put into print form so people could read it for themselves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God’s authority comes from Scripture alone, not from a priest or pope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Relationship with Jesus comes by grace through faith, not tradition</a:t>
            </a:r>
            <a:endParaRPr lang="en-US" sz="2800" b="1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71621" y="6509167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2000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00254" y="648866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1900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34006" y="6474520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1500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47900" y="649599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1700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75943" y="6474520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1800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8571" y="6148609"/>
            <a:ext cx="12220627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283" y="6107738"/>
            <a:ext cx="399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LUTHERAN | Martin Luther 1517 </a:t>
            </a:r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91930" y="649599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1600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39938" name="Picture 2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92" y="140637"/>
            <a:ext cx="9900041" cy="42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9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8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15031" y="4470561"/>
            <a:ext cx="73103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They wanted to renew the Church and bring it back to what they read in the New Testament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71621" y="6509167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2000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00254" y="648866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1900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34006" y="6474520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1500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47900" y="649599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1700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75943" y="6474520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1800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8571" y="6148609"/>
            <a:ext cx="12220627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283" y="6107738"/>
            <a:ext cx="399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LUTHERAN | Martin Luther 1517 </a:t>
            </a:r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91930" y="649599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1600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4178" y="4394553"/>
            <a:ext cx="121920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THE RADICALS:</a:t>
            </a:r>
            <a:endParaRPr lang="en-US" sz="6000" b="1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40964" name="Picture 4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5" y="125892"/>
            <a:ext cx="7478275" cy="419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92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8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771621" y="6509167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2000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00254" y="648866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1900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34006" y="6474520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1500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47900" y="649599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1700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75943" y="6474520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1800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8571" y="6148609"/>
            <a:ext cx="12220627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283" y="6107738"/>
            <a:ext cx="399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LUTHERAN | Martin Luther 1517 </a:t>
            </a:r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91930" y="649599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1600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43010" name="Picture 2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66" y="215730"/>
            <a:ext cx="2517501" cy="333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631" y="229037"/>
            <a:ext cx="2483481" cy="332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6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507" y="229037"/>
            <a:ext cx="2465590" cy="332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26166" y="3551419"/>
            <a:ext cx="2517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Conrad </a:t>
            </a:r>
            <a:r>
              <a:rPr lang="en-US" sz="2800" b="1" dirty="0" err="1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Grebel</a:t>
            </a:r>
            <a:endParaRPr lang="en-US" sz="2800" b="1" dirty="0" smtClean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52611" y="3584824"/>
            <a:ext cx="2517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George </a:t>
            </a:r>
            <a:r>
              <a:rPr lang="en-US" sz="2800" b="1" dirty="0" err="1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Blaurock</a:t>
            </a:r>
            <a:endParaRPr lang="en-US" sz="2800" b="1" dirty="0" smtClean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21507" y="3592336"/>
            <a:ext cx="2517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Felix </a:t>
            </a:r>
            <a:r>
              <a:rPr lang="en-US" sz="2800" b="1" dirty="0" err="1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Manz</a:t>
            </a:r>
            <a:endParaRPr lang="en-US" sz="2800" b="1" dirty="0" smtClean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4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8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283" y="4108044"/>
            <a:ext cx="79857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Rejected infant baptism and read in the Scriptures that baptism is an expression of the faith of the believer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71621" y="6509167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2000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00254" y="648866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1900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34006" y="6474520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1500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47900" y="649599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1700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75943" y="6474520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1800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8571" y="6148609"/>
            <a:ext cx="12220627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283" y="6107738"/>
            <a:ext cx="399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LUTHERAN | Martin Luther 1517 </a:t>
            </a:r>
            <a:r>
              <a:rPr lang="en-US" sz="14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91930" y="6495998"/>
            <a:ext cx="115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1600 </a:t>
            </a:r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CE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43010" name="Picture 2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66" y="215730"/>
            <a:ext cx="2517501" cy="333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631" y="229037"/>
            <a:ext cx="2483481" cy="332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6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507" y="229037"/>
            <a:ext cx="2465590" cy="332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26166" y="3551419"/>
            <a:ext cx="2517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Conrad </a:t>
            </a:r>
            <a:r>
              <a:rPr lang="en-US" sz="2800" b="1" dirty="0" err="1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Grebel</a:t>
            </a:r>
            <a:endParaRPr lang="en-US" sz="2800" b="1" dirty="0" smtClean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52611" y="3584824"/>
            <a:ext cx="2517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George </a:t>
            </a:r>
            <a:r>
              <a:rPr lang="en-US" sz="2800" b="1" dirty="0" err="1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Blaurock</a:t>
            </a:r>
            <a:endParaRPr lang="en-US" sz="2800" b="1" dirty="0" smtClean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21507" y="3592336"/>
            <a:ext cx="2517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Felix </a:t>
            </a:r>
            <a:r>
              <a:rPr lang="en-US" sz="2800" b="1" dirty="0" err="1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Manz</a:t>
            </a:r>
            <a:endParaRPr lang="en-US" sz="2800" b="1" dirty="0" smtClean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43016" name="Picture 8" descr="See the source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492" y="215729"/>
            <a:ext cx="3910448" cy="531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23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1165</Words>
  <Application>Microsoft Office PowerPoint</Application>
  <PresentationFormat>Widescreen</PresentationFormat>
  <Paragraphs>288</Paragraphs>
  <Slides>22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Open Sans Condensed</vt:lpstr>
      <vt:lpstr>Open Sans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Goings</dc:creator>
  <cp:lastModifiedBy>Kyle Goings</cp:lastModifiedBy>
  <cp:revision>1</cp:revision>
  <dcterms:created xsi:type="dcterms:W3CDTF">2021-03-30T18:44:21Z</dcterms:created>
  <dcterms:modified xsi:type="dcterms:W3CDTF">2021-03-30T18:44:49Z</dcterms:modified>
</cp:coreProperties>
</file>