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4v" ContentType="video/mp4"/>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39" r:id="rId2"/>
    <p:sldId id="340" r:id="rId3"/>
    <p:sldId id="342" r:id="rId4"/>
    <p:sldId id="343" r:id="rId5"/>
    <p:sldId id="286" r:id="rId6"/>
    <p:sldId id="351" r:id="rId7"/>
    <p:sldId id="308" r:id="rId8"/>
    <p:sldId id="359" r:id="rId9"/>
    <p:sldId id="285" r:id="rId10"/>
    <p:sldId id="345" r:id="rId11"/>
    <p:sldId id="293" r:id="rId12"/>
    <p:sldId id="294" r:id="rId13"/>
    <p:sldId id="295" r:id="rId14"/>
    <p:sldId id="296" r:id="rId15"/>
    <p:sldId id="297" r:id="rId16"/>
    <p:sldId id="352" r:id="rId17"/>
    <p:sldId id="298" r:id="rId18"/>
    <p:sldId id="299" r:id="rId19"/>
    <p:sldId id="300" r:id="rId20"/>
    <p:sldId id="301" r:id="rId21"/>
    <p:sldId id="302" r:id="rId22"/>
    <p:sldId id="303" r:id="rId23"/>
    <p:sldId id="304" r:id="rId24"/>
    <p:sldId id="305" r:id="rId25"/>
    <p:sldId id="292" r:id="rId26"/>
    <p:sldId id="355" r:id="rId27"/>
    <p:sldId id="357" r:id="rId28"/>
    <p:sldId id="373" r:id="rId29"/>
    <p:sldId id="346" r:id="rId30"/>
    <p:sldId id="347" r:id="rId31"/>
    <p:sldId id="264" r:id="rId32"/>
    <p:sldId id="258" r:id="rId33"/>
    <p:sldId id="287" r:id="rId34"/>
    <p:sldId id="369" r:id="rId35"/>
    <p:sldId id="318" r:id="rId36"/>
    <p:sldId id="268" r:id="rId37"/>
    <p:sldId id="317" r:id="rId38"/>
    <p:sldId id="267" r:id="rId39"/>
    <p:sldId id="261" r:id="rId40"/>
    <p:sldId id="288" r:id="rId41"/>
    <p:sldId id="358" r:id="rId42"/>
    <p:sldId id="362" r:id="rId43"/>
    <p:sldId id="368" r:id="rId44"/>
    <p:sldId id="289" r:id="rId45"/>
    <p:sldId id="260" r:id="rId46"/>
    <p:sldId id="266" r:id="rId47"/>
    <p:sldId id="370" r:id="rId48"/>
    <p:sldId id="273" r:id="rId49"/>
    <p:sldId id="272" r:id="rId50"/>
    <p:sldId id="274" r:id="rId51"/>
    <p:sldId id="366" r:id="rId52"/>
    <p:sldId id="349" r:id="rId53"/>
    <p:sldId id="348" r:id="rId54"/>
    <p:sldId id="367" r:id="rId55"/>
    <p:sldId id="363" r:id="rId56"/>
    <p:sldId id="312" r:id="rId57"/>
    <p:sldId id="374" r:id="rId58"/>
    <p:sldId id="372" r:id="rId59"/>
    <p:sldId id="371" r:id="rId60"/>
    <p:sldId id="356" r:id="rId61"/>
    <p:sldId id="306" r:id="rId62"/>
    <p:sldId id="361" r:id="rId63"/>
    <p:sldId id="36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D51"/>
    <a:srgbClr val="FF66CC"/>
    <a:srgbClr val="FF33CC"/>
    <a:srgbClr val="CC00FF"/>
    <a:srgbClr val="542A00"/>
    <a:srgbClr val="E4B122"/>
    <a:srgbClr val="FF8181"/>
    <a:srgbClr val="FF4B4B"/>
    <a:srgbClr val="FF7C8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2394" autoAdjust="0"/>
  </p:normalViewPr>
  <p:slideViewPr>
    <p:cSldViewPr snapToGrid="0">
      <p:cViewPr varScale="1">
        <p:scale>
          <a:sx n="93" d="100"/>
          <a:sy n="93" d="100"/>
        </p:scale>
        <p:origin x="1134" y="90"/>
      </p:cViewPr>
      <p:guideLst/>
    </p:cSldViewPr>
  </p:slideViewPr>
  <p:notesTextViewPr>
    <p:cViewPr>
      <p:scale>
        <a:sx n="3" d="2"/>
        <a:sy n="3" d="2"/>
      </p:scale>
      <p:origin x="0" y="0"/>
    </p:cViewPr>
  </p:notesTextViewPr>
  <p:sorterViewPr>
    <p:cViewPr varScale="1">
      <p:scale>
        <a:sx n="1" d="1"/>
        <a:sy n="1" d="1"/>
      </p:scale>
      <p:origin x="0" y="-12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cat>
            <c:strRef>
              <c:f>Sheet1!$A$2:$A$16</c:f>
              <c:strCache>
                <c:ptCount val="15"/>
                <c:pt idx="0">
                  <c:v>Catholic</c:v>
                </c:pt>
                <c:pt idx="1">
                  <c:v>Pentecostal</c:v>
                </c:pt>
                <c:pt idx="2">
                  <c:v>Orthodox</c:v>
                </c:pt>
                <c:pt idx="3">
                  <c:v>Baptist</c:v>
                </c:pt>
                <c:pt idx="4">
                  <c:v>Non-Denominational</c:v>
                </c:pt>
                <c:pt idx="5">
                  <c:v>Luthern</c:v>
                </c:pt>
                <c:pt idx="6">
                  <c:v>Reformed</c:v>
                </c:pt>
                <c:pt idx="7">
                  <c:v>Anglican</c:v>
                </c:pt>
                <c:pt idx="8">
                  <c:v>Oriental Orthodoxy</c:v>
                </c:pt>
                <c:pt idx="9">
                  <c:v>Methodist</c:v>
                </c:pt>
                <c:pt idx="10">
                  <c:v>Presbyterian</c:v>
                </c:pt>
                <c:pt idx="11">
                  <c:v>Seventh Day Adventist</c:v>
                </c:pt>
                <c:pt idx="12">
                  <c:v>Church of Christ</c:v>
                </c:pt>
                <c:pt idx="13">
                  <c:v>Anabaptist</c:v>
                </c:pt>
                <c:pt idx="14">
                  <c:v>Congretational</c:v>
                </c:pt>
              </c:strCache>
            </c:strRef>
          </c:cat>
          <c:val>
            <c:numRef>
              <c:f>Sheet1!$B$2:$B$16</c:f>
              <c:numCache>
                <c:formatCode>#,##0</c:formatCode>
                <c:ptCount val="15"/>
                <c:pt idx="0">
                  <c:v>1220000000</c:v>
                </c:pt>
                <c:pt idx="1">
                  <c:v>270000000</c:v>
                </c:pt>
                <c:pt idx="2">
                  <c:v>225000000</c:v>
                </c:pt>
                <c:pt idx="3">
                  <c:v>100000000</c:v>
                </c:pt>
                <c:pt idx="4">
                  <c:v>100000000</c:v>
                </c:pt>
                <c:pt idx="5">
                  <c:v>90000000</c:v>
                </c:pt>
                <c:pt idx="6">
                  <c:v>80000000</c:v>
                </c:pt>
                <c:pt idx="7">
                  <c:v>75000000</c:v>
                </c:pt>
                <c:pt idx="8">
                  <c:v>62000000</c:v>
                </c:pt>
                <c:pt idx="9">
                  <c:v>60000000</c:v>
                </c:pt>
                <c:pt idx="10">
                  <c:v>48000000</c:v>
                </c:pt>
                <c:pt idx="11">
                  <c:v>11100000</c:v>
                </c:pt>
                <c:pt idx="12">
                  <c:v>6000000</c:v>
                </c:pt>
                <c:pt idx="13">
                  <c:v>4000000</c:v>
                </c:pt>
                <c:pt idx="14">
                  <c:v>2000000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2087307204785224E-2"/>
          <c:y val="0.89628521929070237"/>
          <c:w val="0.83974305654733428"/>
          <c:h val="9.13746078108436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10A9-BFA6-4C6B-96A4-D5890856A464}"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B94C5-706D-4E34-85EA-D6B1812A8386}" type="slidenum">
              <a:rPr lang="en-US" smtClean="0"/>
              <a:t>‹#›</a:t>
            </a:fld>
            <a:endParaRPr lang="en-US"/>
          </a:p>
        </p:txBody>
      </p:sp>
    </p:spTree>
    <p:extLst>
      <p:ext uri="{BB962C8B-B14F-4D97-AF65-F5344CB8AC3E}">
        <p14:creationId xmlns:p14="http://schemas.microsoft.com/office/powerpoint/2010/main" val="16272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Rounded MT Bold" panose="020F0704030504030204" pitchFamily="34" charset="0"/>
                <a:ea typeface="Open Sans Condensed" panose="020B0806030504020204" pitchFamily="34" charset="0"/>
                <a:cs typeface="Open Sans Condensed" panose="020B0806030504020204" pitchFamily="34" charset="0"/>
              </a:rPr>
              <a:t> </a:t>
            </a:r>
            <a:r>
              <a:rPr lang="en-US" sz="1200" dirty="0" smtClean="0">
                <a:latin typeface="Arial Rounded MT Bold" panose="020F0704030504030204" pitchFamily="34" charset="0"/>
                <a:ea typeface="Open Sans Condensed" panose="020B0806030504020204" pitchFamily="34" charset="0"/>
                <a:cs typeface="Open Sans Condensed" panose="020B0806030504020204" pitchFamily="34" charset="0"/>
              </a:rPr>
              <a:t>(who has responsibility to lead theology)</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6</a:t>
            </a:fld>
            <a:endParaRPr lang="en-US"/>
          </a:p>
        </p:txBody>
      </p:sp>
    </p:spTree>
    <p:extLst>
      <p:ext uri="{BB962C8B-B14F-4D97-AF65-F5344CB8AC3E}">
        <p14:creationId xmlns:p14="http://schemas.microsoft.com/office/powerpoint/2010/main" val="90620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E790A-0E0E-4DAC-9D68-FED311B63D8C}" type="slidenum">
              <a:rPr lang="en-US" smtClean="0"/>
              <a:t>30</a:t>
            </a:fld>
            <a:endParaRPr lang="en-US"/>
          </a:p>
        </p:txBody>
      </p:sp>
    </p:spTree>
    <p:extLst>
      <p:ext uri="{BB962C8B-B14F-4D97-AF65-F5344CB8AC3E}">
        <p14:creationId xmlns:p14="http://schemas.microsoft.com/office/powerpoint/2010/main" val="355238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(Can be a form of idolatry – see Exodus 20:4-5)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(Not in Scripture – see Luke 11:27-28; Matt. 12:47-50)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36</a:t>
            </a:fld>
            <a:endParaRPr lang="en-US"/>
          </a:p>
        </p:txBody>
      </p:sp>
    </p:spTree>
    <p:extLst>
      <p:ext uri="{BB962C8B-B14F-4D97-AF65-F5344CB8AC3E}">
        <p14:creationId xmlns:p14="http://schemas.microsoft.com/office/powerpoint/2010/main" val="214134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(not in scripture – see 1 Tim. 2:5-6)</a:t>
            </a:r>
          </a:p>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37</a:t>
            </a:fld>
            <a:endParaRPr lang="en-US"/>
          </a:p>
        </p:txBody>
      </p:sp>
    </p:spTree>
    <p:extLst>
      <p:ext uri="{BB962C8B-B14F-4D97-AF65-F5344CB8AC3E}">
        <p14:creationId xmlns:p14="http://schemas.microsoft.com/office/powerpoint/2010/main" val="1700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Christ’s sacrifice on the cross DOES NOT remove all sin, but only those sins committed before repentance and baptism.  Those committed afterwards are on the Christian’s head.  After death many Christians must go to a hell like place (it means to burn off) to burn off the sin that </a:t>
            </a:r>
            <a:r>
              <a:rPr lang="en-US" sz="1200" b="0" i="0" u="none" strike="noStrike" kern="1200" dirty="0" err="1" smtClean="0">
                <a:solidFill>
                  <a:schemeClr val="tx1"/>
                </a:solidFill>
                <a:effectLst/>
                <a:latin typeface="+mn-lt"/>
                <a:ea typeface="+mn-ea"/>
                <a:cs typeface="+mn-cs"/>
              </a:rPr>
              <a:t>christ’s</a:t>
            </a:r>
            <a:r>
              <a:rPr lang="en-US" sz="1200" b="0" i="0" u="none" strike="noStrike" kern="1200" dirty="0" smtClean="0">
                <a:solidFill>
                  <a:schemeClr val="tx1"/>
                </a:solidFill>
                <a:effectLst/>
                <a:latin typeface="+mn-lt"/>
                <a:ea typeface="+mn-ea"/>
                <a:cs typeface="+mn-cs"/>
              </a:rPr>
              <a:t> sacrifice failed to remove, suffering in many cases for centuries.  </a:t>
            </a:r>
          </a:p>
          <a:p>
            <a:endParaRPr lang="en-US" b="0" dirty="0" smtClean="0">
              <a:effectLst/>
            </a:endParaRPr>
          </a:p>
          <a:p>
            <a:pPr lvl="3" rtl="0" fontAlgn="base"/>
            <a:r>
              <a:rPr lang="en-US" sz="1200" b="0" i="0" u="none" strike="noStrike" kern="1200" dirty="0" smtClean="0">
                <a:solidFill>
                  <a:schemeClr val="tx1"/>
                </a:solidFill>
                <a:effectLst/>
                <a:latin typeface="+mn-lt"/>
                <a:ea typeface="+mn-ea"/>
                <a:cs typeface="+mn-cs"/>
              </a:rPr>
              <a:t>No belief is in the Bible, it became around the year 600 with Gregory the Great who received information about Purgatory in visions.  </a:t>
            </a:r>
          </a:p>
          <a:p>
            <a:pPr lvl="3" rtl="0" fontAlgn="base"/>
            <a:r>
              <a:rPr lang="en-US" sz="1200" b="0" i="0" u="none" strike="noStrike" kern="1200" dirty="0" smtClean="0">
                <a:solidFill>
                  <a:schemeClr val="tx1"/>
                </a:solidFill>
                <a:effectLst/>
                <a:latin typeface="+mn-lt"/>
                <a:ea typeface="+mn-ea"/>
                <a:cs typeface="+mn-cs"/>
              </a:rPr>
              <a:t>Hebrews 10:”14 and Romans 8:1 Hebrews 10:10 say otherwise </a:t>
            </a:r>
          </a:p>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38</a:t>
            </a:fld>
            <a:endParaRPr lang="en-US"/>
          </a:p>
        </p:txBody>
      </p:sp>
    </p:spTree>
    <p:extLst>
      <p:ext uri="{BB962C8B-B14F-4D97-AF65-F5344CB8AC3E}">
        <p14:creationId xmlns:p14="http://schemas.microsoft.com/office/powerpoint/2010/main" val="13762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39</a:t>
            </a:fld>
            <a:endParaRPr lang="en-US"/>
          </a:p>
        </p:txBody>
      </p:sp>
    </p:spTree>
    <p:extLst>
      <p:ext uri="{BB962C8B-B14F-4D97-AF65-F5344CB8AC3E}">
        <p14:creationId xmlns:p14="http://schemas.microsoft.com/office/powerpoint/2010/main" val="326249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Non-denomination</a:t>
            </a:r>
            <a:r>
              <a:rPr lang="en-US" baseline="0" dirty="0" smtClean="0"/>
              <a:t> churches can be anywhere on this chart because each church holds different standards and even beliefs. </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54</a:t>
            </a:fld>
            <a:endParaRPr lang="en-US"/>
          </a:p>
        </p:txBody>
      </p:sp>
    </p:spTree>
    <p:extLst>
      <p:ext uri="{BB962C8B-B14F-4D97-AF65-F5344CB8AC3E}">
        <p14:creationId xmlns:p14="http://schemas.microsoft.com/office/powerpoint/2010/main" val="203648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fill out what would be their essentials, </a:t>
            </a:r>
            <a:r>
              <a:rPr lang="en-US" dirty="0" err="1" smtClean="0"/>
              <a:t>convitions</a:t>
            </a:r>
            <a:r>
              <a:rPr lang="en-US" dirty="0" smtClean="0"/>
              <a:t>, and preferences </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60</a:t>
            </a:fld>
            <a:endParaRPr lang="en-US"/>
          </a:p>
        </p:txBody>
      </p:sp>
    </p:spTree>
    <p:extLst>
      <p:ext uri="{BB962C8B-B14F-4D97-AF65-F5344CB8AC3E}">
        <p14:creationId xmlns:p14="http://schemas.microsoft.com/office/powerpoint/2010/main" val="412486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E790A-0E0E-4DAC-9D68-FED311B63D8C}" type="slidenum">
              <a:rPr lang="en-US" smtClean="0"/>
              <a:t>10</a:t>
            </a:fld>
            <a:endParaRPr lang="en-US"/>
          </a:p>
        </p:txBody>
      </p:sp>
    </p:spTree>
    <p:extLst>
      <p:ext uri="{BB962C8B-B14F-4D97-AF65-F5344CB8AC3E}">
        <p14:creationId xmlns:p14="http://schemas.microsoft.com/office/powerpoint/2010/main" val="328655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14</a:t>
            </a:fld>
            <a:endParaRPr lang="en-US"/>
          </a:p>
        </p:txBody>
      </p:sp>
    </p:spTree>
    <p:extLst>
      <p:ext uri="{BB962C8B-B14F-4D97-AF65-F5344CB8AC3E}">
        <p14:creationId xmlns:p14="http://schemas.microsoft.com/office/powerpoint/2010/main" val="292285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They believe the church should be governed by elders or “presbyters”</a:t>
            </a:r>
          </a:p>
          <a:p>
            <a:pPr rtl="0" fontAlgn="base"/>
            <a:r>
              <a:rPr lang="en-US" sz="1200" b="0" i="0" u="none" strike="noStrike" kern="1200" dirty="0" smtClean="0">
                <a:solidFill>
                  <a:schemeClr val="tx1"/>
                </a:solidFill>
                <a:effectLst/>
                <a:latin typeface="+mn-lt"/>
                <a:ea typeface="+mn-ea"/>
                <a:cs typeface="+mn-cs"/>
              </a:rPr>
              <a:t>Heavily influenced by John Calvin and </a:t>
            </a:r>
            <a:r>
              <a:rPr lang="en-US" sz="1200" b="0" i="0" u="none" strike="noStrike" kern="1200" dirty="0" smtClean="0">
                <a:solidFill>
                  <a:schemeClr val="tx1"/>
                </a:solidFill>
                <a:effectLst/>
                <a:latin typeface="+mn-lt"/>
                <a:ea typeface="+mn-ea"/>
                <a:cs typeface="+mn-cs"/>
              </a:rPr>
              <a:t>Calvinism </a:t>
            </a:r>
            <a:r>
              <a:rPr lang="en-US" sz="1200" b="0" i="0" u="none" strike="noStrike" kern="1200" dirty="0" smtClean="0">
                <a:solidFill>
                  <a:schemeClr val="tx1"/>
                </a:solidFill>
                <a:effectLst/>
                <a:latin typeface="+mn-lt"/>
                <a:ea typeface="+mn-ea"/>
                <a:cs typeface="+mn-cs"/>
              </a:rPr>
              <a:t>believes on salvation</a:t>
            </a:r>
          </a:p>
          <a:p>
            <a:endParaRPr lang="en-US" dirty="0"/>
          </a:p>
        </p:txBody>
      </p:sp>
      <p:sp>
        <p:nvSpPr>
          <p:cNvPr id="4" name="Slide Number Placeholder 3"/>
          <p:cNvSpPr>
            <a:spLocks noGrp="1"/>
          </p:cNvSpPr>
          <p:nvPr>
            <p:ph type="sldNum" sz="quarter" idx="10"/>
          </p:nvPr>
        </p:nvSpPr>
        <p:spPr/>
        <p:txBody>
          <a:bodyPr/>
          <a:lstStyle/>
          <a:p>
            <a:fld id="{28EE8070-08F7-4531-9DC0-A2F10A9F1DEC}" type="slidenum">
              <a:rPr lang="en-US" smtClean="0"/>
              <a:t>18</a:t>
            </a:fld>
            <a:endParaRPr lang="en-US"/>
          </a:p>
        </p:txBody>
      </p:sp>
    </p:spTree>
    <p:extLst>
      <p:ext uri="{BB962C8B-B14F-4D97-AF65-F5344CB8AC3E}">
        <p14:creationId xmlns:p14="http://schemas.microsoft.com/office/powerpoint/2010/main" val="337345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Rejected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EE8070-08F7-4531-9DC0-A2F10A9F1DEC}" type="slidenum">
              <a:rPr lang="en-US" smtClean="0"/>
              <a:t>19</a:t>
            </a:fld>
            <a:endParaRPr lang="en-US"/>
          </a:p>
        </p:txBody>
      </p:sp>
    </p:spTree>
    <p:extLst>
      <p:ext uri="{BB962C8B-B14F-4D97-AF65-F5344CB8AC3E}">
        <p14:creationId xmlns:p14="http://schemas.microsoft.com/office/powerpoint/2010/main" val="165735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20</a:t>
            </a:fld>
            <a:endParaRPr lang="en-US"/>
          </a:p>
        </p:txBody>
      </p:sp>
    </p:spTree>
    <p:extLst>
      <p:ext uri="{BB962C8B-B14F-4D97-AF65-F5344CB8AC3E}">
        <p14:creationId xmlns:p14="http://schemas.microsoft.com/office/powerpoint/2010/main" val="211195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COKE which started with just one flavor as the world changed and grew so did the number of flavors of coke.</a:t>
            </a:r>
            <a:r>
              <a:rPr lang="en-US" baseline="0" dirty="0" smtClean="0"/>
              <a:t>  It is the same with church denominations.  </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25</a:t>
            </a:fld>
            <a:endParaRPr lang="en-US"/>
          </a:p>
        </p:txBody>
      </p:sp>
    </p:spTree>
    <p:extLst>
      <p:ext uri="{BB962C8B-B14F-4D97-AF65-F5344CB8AC3E}">
        <p14:creationId xmlns:p14="http://schemas.microsoft.com/office/powerpoint/2010/main" val="322861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 had them get into groups and write out their own levels </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27</a:t>
            </a:fld>
            <a:endParaRPr lang="en-US"/>
          </a:p>
        </p:txBody>
      </p:sp>
    </p:spTree>
    <p:extLst>
      <p:ext uri="{BB962C8B-B14F-4D97-AF65-F5344CB8AC3E}">
        <p14:creationId xmlns:p14="http://schemas.microsoft.com/office/powerpoint/2010/main" val="171535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fill out what would be their essentials, </a:t>
            </a:r>
            <a:r>
              <a:rPr lang="en-US" dirty="0" err="1" smtClean="0"/>
              <a:t>convitions</a:t>
            </a:r>
            <a:r>
              <a:rPr lang="en-US" dirty="0" smtClean="0"/>
              <a:t>, and preferences </a:t>
            </a:r>
            <a:endParaRPr lang="en-US" dirty="0"/>
          </a:p>
        </p:txBody>
      </p:sp>
      <p:sp>
        <p:nvSpPr>
          <p:cNvPr id="4" name="Slide Number Placeholder 3"/>
          <p:cNvSpPr>
            <a:spLocks noGrp="1"/>
          </p:cNvSpPr>
          <p:nvPr>
            <p:ph type="sldNum" sz="quarter" idx="10"/>
          </p:nvPr>
        </p:nvSpPr>
        <p:spPr/>
        <p:txBody>
          <a:bodyPr/>
          <a:lstStyle/>
          <a:p>
            <a:fld id="{BEBB94C5-706D-4E34-85EA-D6B1812A8386}" type="slidenum">
              <a:rPr lang="en-US" smtClean="0"/>
              <a:t>28</a:t>
            </a:fld>
            <a:endParaRPr lang="en-US"/>
          </a:p>
        </p:txBody>
      </p:sp>
    </p:spTree>
    <p:extLst>
      <p:ext uri="{BB962C8B-B14F-4D97-AF65-F5344CB8AC3E}">
        <p14:creationId xmlns:p14="http://schemas.microsoft.com/office/powerpoint/2010/main" val="83271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7F9B4-F87C-471B-8E7C-B67DE9BC819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111681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F9B4-F87C-471B-8E7C-B67DE9BC819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329682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F9B4-F87C-471B-8E7C-B67DE9BC819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1493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F9B4-F87C-471B-8E7C-B67DE9BC819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419087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7F9B4-F87C-471B-8E7C-B67DE9BC819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101991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7F9B4-F87C-471B-8E7C-B67DE9BC819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104250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7F9B4-F87C-471B-8E7C-B67DE9BC819A}"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168165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7F9B4-F87C-471B-8E7C-B67DE9BC819A}"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46810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F9B4-F87C-471B-8E7C-B67DE9BC819A}"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38723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7F9B4-F87C-471B-8E7C-B67DE9BC819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230394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7F9B4-F87C-471B-8E7C-B67DE9BC819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1CF7E-CAB5-49FF-99BE-0085977AF563}" type="slidenum">
              <a:rPr lang="en-US" smtClean="0"/>
              <a:t>‹#›</a:t>
            </a:fld>
            <a:endParaRPr lang="en-US"/>
          </a:p>
        </p:txBody>
      </p:sp>
    </p:spTree>
    <p:extLst>
      <p:ext uri="{BB962C8B-B14F-4D97-AF65-F5344CB8AC3E}">
        <p14:creationId xmlns:p14="http://schemas.microsoft.com/office/powerpoint/2010/main" val="38065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7F9B4-F87C-471B-8E7C-B67DE9BC819A}" type="datetimeFigureOut">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1CF7E-CAB5-49FF-99BE-0085977AF563}" type="slidenum">
              <a:rPr lang="en-US" smtClean="0"/>
              <a:t>‹#›</a:t>
            </a:fld>
            <a:endParaRPr lang="en-US"/>
          </a:p>
        </p:txBody>
      </p:sp>
    </p:spTree>
    <p:extLst>
      <p:ext uri="{BB962C8B-B14F-4D97-AF65-F5344CB8AC3E}">
        <p14:creationId xmlns:p14="http://schemas.microsoft.com/office/powerpoint/2010/main" val="96693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9.pn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9.pn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9.pn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9.png"/><Relationship Id="rId7"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3.png"/><Relationship Id="rId5" Type="http://schemas.openxmlformats.org/officeDocument/2006/relationships/image" Target="../media/image46.jpeg"/><Relationship Id="rId10" Type="http://schemas.openxmlformats.org/officeDocument/2006/relationships/image" Target="../media/image52.png"/><Relationship Id="rId4" Type="http://schemas.openxmlformats.org/officeDocument/2006/relationships/image" Target="../media/image45.jpeg"/><Relationship Id="rId9" Type="http://schemas.openxmlformats.org/officeDocument/2006/relationships/image" Target="../media/image50.jpeg"/></Relationships>
</file>

<file path=ppt/slides/_rels/slide4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3.png"/><Relationship Id="rId5" Type="http://schemas.openxmlformats.org/officeDocument/2006/relationships/image" Target="../media/image46.jpeg"/><Relationship Id="rId10" Type="http://schemas.openxmlformats.org/officeDocument/2006/relationships/image" Target="../media/image52.png"/><Relationship Id="rId4" Type="http://schemas.openxmlformats.org/officeDocument/2006/relationships/image" Target="../media/image45.jpeg"/><Relationship Id="rId9" Type="http://schemas.openxmlformats.org/officeDocument/2006/relationships/image" Target="../media/image50.jpeg"/></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3.png"/><Relationship Id="rId7" Type="http://schemas.openxmlformats.org/officeDocument/2006/relationships/image" Target="../media/image47.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9.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3.png"/><Relationship Id="rId7" Type="http://schemas.openxmlformats.org/officeDocument/2006/relationships/image" Target="../media/image47.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9.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9.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5.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9.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4.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6.png"/><Relationship Id="rId5" Type="http://schemas.openxmlformats.org/officeDocument/2006/relationships/image" Target="../media/image45.jpeg"/><Relationship Id="rId15" Type="http://schemas.openxmlformats.org/officeDocument/2006/relationships/image" Target="../media/image9.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5.jpeg"/></Relationships>
</file>

<file path=ppt/slides/_rels/slide4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4.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6.png"/><Relationship Id="rId5" Type="http://schemas.openxmlformats.org/officeDocument/2006/relationships/image" Target="../media/image45.jpeg"/><Relationship Id="rId15" Type="http://schemas.openxmlformats.org/officeDocument/2006/relationships/image" Target="../media/image9.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5.jpeg"/></Relationships>
</file>

<file path=ppt/slides/_rels/slide4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9.png"/><Relationship Id="rId2" Type="http://schemas.openxmlformats.org/officeDocument/2006/relationships/image" Target="../media/image52.png"/><Relationship Id="rId16"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7.png"/><Relationship Id="rId5" Type="http://schemas.openxmlformats.org/officeDocument/2006/relationships/image" Target="../media/image45.jpe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9.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7.png"/><Relationship Id="rId17" Type="http://schemas.openxmlformats.org/officeDocument/2006/relationships/image" Target="../media/image55.jpeg"/><Relationship Id="rId2" Type="http://schemas.openxmlformats.org/officeDocument/2006/relationships/image" Target="../media/image52.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8.png"/><Relationship Id="rId5" Type="http://schemas.openxmlformats.org/officeDocument/2006/relationships/image" Target="../media/image45.jpe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9.jpeg"/><Relationship Id="rId1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6.png"/><Relationship Id="rId17" Type="http://schemas.openxmlformats.org/officeDocument/2006/relationships/image" Target="../media/image60.jpeg"/><Relationship Id="rId2" Type="http://schemas.openxmlformats.org/officeDocument/2006/relationships/image" Target="../media/image5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7.pn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5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9.jpeg"/><Relationship Id="rId1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6.png"/><Relationship Id="rId17" Type="http://schemas.openxmlformats.org/officeDocument/2006/relationships/image" Target="../media/image60.jpeg"/><Relationship Id="rId2" Type="http://schemas.openxmlformats.org/officeDocument/2006/relationships/image" Target="../media/image5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7.pn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6.png"/><Relationship Id="rId18" Type="http://schemas.openxmlformats.org/officeDocument/2006/relationships/image" Target="../media/image60.jpeg"/><Relationship Id="rId3" Type="http://schemas.openxmlformats.org/officeDocument/2006/relationships/image" Target="../media/image52.png"/><Relationship Id="rId7" Type="http://schemas.openxmlformats.org/officeDocument/2006/relationships/image" Target="../media/image46.jpeg"/><Relationship Id="rId12" Type="http://schemas.openxmlformats.org/officeDocument/2006/relationships/image" Target="../media/image57.png"/><Relationship Id="rId17" Type="http://schemas.openxmlformats.org/officeDocument/2006/relationships/image" Target="../media/image9.png"/><Relationship Id="rId2" Type="http://schemas.openxmlformats.org/officeDocument/2006/relationships/notesSlide" Target="../notesSlides/notesSlide15.xml"/><Relationship Id="rId16"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48.jpeg"/><Relationship Id="rId14" Type="http://schemas.openxmlformats.org/officeDocument/2006/relationships/image" Target="../media/image59.jpeg"/></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9.jpeg"/><Relationship Id="rId18" Type="http://schemas.openxmlformats.org/officeDocument/2006/relationships/image" Target="../media/image55.jpeg"/><Relationship Id="rId3" Type="http://schemas.openxmlformats.org/officeDocument/2006/relationships/image" Target="../media/image53.png"/><Relationship Id="rId7" Type="http://schemas.openxmlformats.org/officeDocument/2006/relationships/image" Target="../media/image47.jpeg"/><Relationship Id="rId12" Type="http://schemas.openxmlformats.org/officeDocument/2006/relationships/image" Target="../media/image57.png"/><Relationship Id="rId17" Type="http://schemas.openxmlformats.org/officeDocument/2006/relationships/image" Target="../media/image54.jpeg"/><Relationship Id="rId2" Type="http://schemas.openxmlformats.org/officeDocument/2006/relationships/image" Target="../media/image52.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8.png"/><Relationship Id="rId5" Type="http://schemas.openxmlformats.org/officeDocument/2006/relationships/image" Target="../media/image45.jpeg"/><Relationship Id="rId15" Type="http://schemas.openxmlformats.org/officeDocument/2006/relationships/image" Target="../media/image60.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sual Theology Logo Animation (12-1-202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02741"/>
            <a:ext cx="12192000" cy="6858000"/>
          </a:xfrm>
          <a:prstGeom prst="rect">
            <a:avLst/>
          </a:prstGeom>
        </p:spPr>
      </p:pic>
    </p:spTree>
    <p:extLst>
      <p:ext uri="{BB962C8B-B14F-4D97-AF65-F5344CB8AC3E}">
        <p14:creationId xmlns:p14="http://schemas.microsoft.com/office/powerpoint/2010/main" val="20009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100452" y="1346555"/>
            <a:ext cx="11991097" cy="4339650"/>
          </a:xfrm>
          <a:prstGeom prst="rect">
            <a:avLst/>
          </a:prstGeom>
        </p:spPr>
        <p:txBody>
          <a:bodyPr wrap="square">
            <a:spAutoFit/>
          </a:bodyPr>
          <a:lstStyle/>
          <a:p>
            <a:r>
              <a:rPr lang="en-US" sz="3600" b="1" baseline="30000" dirty="0">
                <a:latin typeface="Arial Rounded MT Bold" panose="020F0704030504030204" pitchFamily="34" charset="0"/>
              </a:rPr>
              <a:t>20 </a:t>
            </a:r>
            <a:r>
              <a:rPr lang="en-US" sz="3600" dirty="0">
                <a:latin typeface="Arial Rounded MT Bold" panose="020F0704030504030204" pitchFamily="34" charset="0"/>
              </a:rPr>
              <a:t>“I am praying not only for these disciples but also for all who will ever believe in me through their message. </a:t>
            </a:r>
            <a:endParaRPr lang="en-US" sz="3600" dirty="0" smtClean="0">
              <a:latin typeface="Arial Rounded MT Bold" panose="020F0704030504030204" pitchFamily="34" charset="0"/>
            </a:endParaRPr>
          </a:p>
          <a:p>
            <a:endParaRPr lang="en-US" sz="3600" b="1" baseline="30000" dirty="0">
              <a:latin typeface="Arial Rounded MT Bold" panose="020F0704030504030204" pitchFamily="34" charset="0"/>
            </a:endParaRPr>
          </a:p>
          <a:p>
            <a:r>
              <a:rPr lang="en-US" sz="3600" b="1" baseline="30000" dirty="0" smtClean="0">
                <a:latin typeface="Arial Rounded MT Bold" panose="020F0704030504030204" pitchFamily="34" charset="0"/>
              </a:rPr>
              <a:t>21</a:t>
            </a:r>
            <a:r>
              <a:rPr lang="en-US" sz="3600" b="1" baseline="30000" dirty="0">
                <a:latin typeface="Arial Rounded MT Bold" panose="020F0704030504030204" pitchFamily="34" charset="0"/>
              </a:rPr>
              <a:t> </a:t>
            </a:r>
            <a:r>
              <a:rPr lang="en-US" sz="3600" dirty="0">
                <a:latin typeface="Arial Rounded MT Bold" panose="020F0704030504030204" pitchFamily="34" charset="0"/>
              </a:rPr>
              <a:t>I pray that they will all be one, just as you and I are one—as you are in me, Father, and I am in you. And may they be in us so that the world will believe you sent me.</a:t>
            </a:r>
            <a:endParaRPr lang="en-US" sz="2800" dirty="0">
              <a:latin typeface="Arial Rounded MT Bold" panose="020F0704030504030204" pitchFamily="34" charset="0"/>
              <a:ea typeface="Open Sans Light" panose="020B0306030504020204" pitchFamily="34" charset="0"/>
              <a:cs typeface="Arial" panose="020B0604020202020204" pitchFamily="34" charset="0"/>
            </a:endParaRPr>
          </a:p>
        </p:txBody>
      </p:sp>
      <p:sp>
        <p:nvSpPr>
          <p:cNvPr id="6" name="Line Callout 1 5"/>
          <p:cNvSpPr/>
          <p:nvPr/>
        </p:nvSpPr>
        <p:spPr>
          <a:xfrm>
            <a:off x="4796541" y="5777209"/>
            <a:ext cx="3580203" cy="849958"/>
          </a:xfrm>
          <a:prstGeom prst="borderCallout1">
            <a:avLst>
              <a:gd name="adj1" fmla="val 50647"/>
              <a:gd name="adj2" fmla="val -274"/>
              <a:gd name="adj3" fmla="val -80778"/>
              <a:gd name="adj4" fmla="val -1099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Unity produces momentum  </a:t>
            </a:r>
            <a:endParaRPr lang="en-US" dirty="0">
              <a:solidFill>
                <a:schemeClr val="tx1"/>
              </a:solidFill>
              <a:latin typeface="Arial Rounded MT Bold" panose="020F0704030504030204" pitchFamily="34" charset="0"/>
            </a:endParaRPr>
          </a:p>
        </p:txBody>
      </p:sp>
      <p:pic>
        <p:nvPicPr>
          <p:cNvPr id="7"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865" y="1952431"/>
            <a:ext cx="3940425" cy="6244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93220" y="6396335"/>
            <a:ext cx="2798780" cy="461665"/>
          </a:xfrm>
          <a:prstGeom prst="rect">
            <a:avLst/>
          </a:prstGeom>
        </p:spPr>
        <p:txBody>
          <a:bodyPr wrap="none">
            <a:spAutoFit/>
          </a:bodyPr>
          <a:lstStyle/>
          <a:p>
            <a:pPr algn="r"/>
            <a:r>
              <a:rPr lang="en-US" sz="2400" dirty="0" smtClean="0">
                <a:solidFill>
                  <a:srgbClr val="000000"/>
                </a:solidFill>
                <a:latin typeface="Arial" panose="020B0604020202020204" pitchFamily="34" charset="0"/>
                <a:cs typeface="Arial" panose="020B0604020202020204" pitchFamily="34" charset="0"/>
              </a:rPr>
              <a:t>John 17:20-21 NLT</a:t>
            </a:r>
            <a:endParaRPr lang="en-US" sz="2400" dirty="0">
              <a:latin typeface="Arial" panose="020B0604020202020204" pitchFamily="34" charset="0"/>
              <a:cs typeface="Arial" panose="020B0604020202020204" pitchFamily="34" charset="0"/>
            </a:endParaRPr>
          </a:p>
        </p:txBody>
      </p:sp>
      <p:pic>
        <p:nvPicPr>
          <p:cNvPr id="9" name="Picture 8"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4552" y="4525007"/>
            <a:ext cx="744822" cy="569038"/>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1 9"/>
          <p:cNvSpPr/>
          <p:nvPr/>
        </p:nvSpPr>
        <p:spPr>
          <a:xfrm>
            <a:off x="4500184" y="496597"/>
            <a:ext cx="3191632" cy="849958"/>
          </a:xfrm>
          <a:prstGeom prst="borderCallout1">
            <a:avLst>
              <a:gd name="adj1" fmla="val 50647"/>
              <a:gd name="adj2" fmla="val -274"/>
              <a:gd name="adj3" fmla="val 170724"/>
              <a:gd name="adj4" fmla="val -1706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This includes all new churches</a:t>
            </a:r>
            <a:endParaRPr lang="en-US" dirty="0">
              <a:solidFill>
                <a:schemeClr val="tx1"/>
              </a:solidFill>
              <a:latin typeface="Arial Rounded MT Bold" panose="020F0704030504030204" pitchFamily="34" charset="0"/>
            </a:endParaRPr>
          </a:p>
        </p:txBody>
      </p:sp>
      <p:sp>
        <p:nvSpPr>
          <p:cNvPr id="11" name="Line Callout 1 10"/>
          <p:cNvSpPr/>
          <p:nvPr/>
        </p:nvSpPr>
        <p:spPr>
          <a:xfrm>
            <a:off x="7865994" y="2279884"/>
            <a:ext cx="4077148" cy="1146988"/>
          </a:xfrm>
          <a:prstGeom prst="borderCallout1">
            <a:avLst>
              <a:gd name="adj1" fmla="val 50647"/>
              <a:gd name="adj2" fmla="val -274"/>
              <a:gd name="adj3" fmla="val 99270"/>
              <a:gd name="adj4" fmla="val -3327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Doesn’t matter the denomination, it’s all one Church</a:t>
            </a:r>
            <a:endParaRPr lang="en-US" dirty="0">
              <a:solidFill>
                <a:schemeClr val="tx1"/>
              </a:solidFill>
              <a:latin typeface="Arial Rounded MT Bold" panose="020F0704030504030204" pitchFamily="34" charset="0"/>
            </a:endParaRPr>
          </a:p>
        </p:txBody>
      </p:sp>
      <p:pic>
        <p:nvPicPr>
          <p:cNvPr id="12" name="Picture 11"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234" y="3426872"/>
            <a:ext cx="1944414" cy="56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21382" y="424212"/>
            <a:ext cx="10361726" cy="1107996"/>
          </a:xfrm>
          <a:prstGeom prst="rect">
            <a:avLst/>
          </a:prstGeom>
          <a:noFill/>
        </p:spPr>
        <p:txBody>
          <a:bodyPr wrap="square" rtlCol="0">
            <a:spAutoFit/>
          </a:bodyPr>
          <a:lstStyle/>
          <a:p>
            <a:pPr algn="ctr"/>
            <a:r>
              <a:rPr lang="en-US" sz="6600" dirty="0" smtClean="0">
                <a:latin typeface="Open Sans Condensed" panose="020B0806030504020204" pitchFamily="34" charset="0"/>
                <a:ea typeface="Open Sans Condensed" panose="020B0806030504020204" pitchFamily="34" charset="0"/>
                <a:cs typeface="Open Sans Condensed" panose="020B0806030504020204" pitchFamily="34" charset="0"/>
              </a:rPr>
              <a:t>History of the Church</a:t>
            </a: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3465769" y="1363114"/>
            <a:ext cx="20154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ANABAPTIST</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ular Callout 23"/>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5" name="TextBox 24"/>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2" name="TextBox 21"/>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TextBox 26"/>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297183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3465769" y="1363114"/>
            <a:ext cx="20154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ANABAPTIST</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ular Callout 23"/>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5" name="TextBox 24"/>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1" y="260208"/>
            <a:ext cx="2293876" cy="31552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61231" y="701394"/>
            <a:ext cx="692455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Emperor Constantine: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Christianity became the official religion of the Roman empire</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Council of </a:t>
            </a:r>
            <a:r>
              <a:rPr lang="en-US" sz="2000" dirty="0" err="1" smtClean="0">
                <a:latin typeface="Open Sans Condensed" panose="020B0806030504020204" pitchFamily="34" charset="0"/>
                <a:ea typeface="Open Sans Condensed" panose="020B0806030504020204" pitchFamily="34" charset="0"/>
                <a:cs typeface="Open Sans Condensed" panose="020B0806030504020204" pitchFamily="34" charset="0"/>
              </a:rPr>
              <a:t>Nicea</a:t>
            </a: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 (318-325) to unify Christian doctrine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Creeds were written to help express core Christian beliefs </a:t>
            </a:r>
          </a:p>
        </p:txBody>
      </p:sp>
      <p:sp>
        <p:nvSpPr>
          <p:cNvPr id="29" name="Rectangular Callout 28"/>
          <p:cNvSpPr/>
          <p:nvPr/>
        </p:nvSpPr>
        <p:spPr>
          <a:xfrm>
            <a:off x="2283715" y="2929241"/>
            <a:ext cx="1959511" cy="569211"/>
          </a:xfrm>
          <a:prstGeom prst="wedgeRectCallout">
            <a:avLst>
              <a:gd name="adj1" fmla="val -51469"/>
              <a:gd name="adj2" fmla="val 105810"/>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Constantine's Conversion 312 </a:t>
            </a:r>
            <a:r>
              <a:rPr lang="en-US" sz="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4098"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6170" t="2914" r="17250" b="4021"/>
          <a:stretch/>
        </p:blipFill>
        <p:spPr bwMode="auto">
          <a:xfrm>
            <a:off x="1316194" y="4478141"/>
            <a:ext cx="1453137" cy="19154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TextBox 29"/>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TextBox 30"/>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5" name="TextBox 34"/>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TextBox 35"/>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15129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Rectangular Callout 5"/>
          <p:cNvSpPr/>
          <p:nvPr/>
        </p:nvSpPr>
        <p:spPr>
          <a:xfrm>
            <a:off x="1204635" y="3012335"/>
            <a:ext cx="1761140" cy="569211"/>
          </a:xfrm>
          <a:prstGeom prst="wedgeRectCallout">
            <a:avLst>
              <a:gd name="adj1" fmla="val 40122"/>
              <a:gd name="adj2" fmla="val 96785"/>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THE GREAT SCHISM 1054</a:t>
            </a:r>
            <a:r>
              <a:rPr lang="en-US" sz="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5" name="Rectangular Callout 74"/>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4" name="TextBox 83"/>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8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59"/>
          <a:stretch/>
        </p:blipFill>
        <p:spPr bwMode="auto">
          <a:xfrm>
            <a:off x="5539958" y="122303"/>
            <a:ext cx="5206401" cy="311603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079" y="4503156"/>
            <a:ext cx="1031914" cy="189196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8" name="TextBox 27"/>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9" name="TextBox 28"/>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TextBox 29"/>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2292"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811" y="226788"/>
            <a:ext cx="2566943" cy="243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7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58" name="Picture 3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8506" y="621199"/>
            <a:ext cx="1090036" cy="11112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 name="Rectangle 4"/>
          <p:cNvSpPr/>
          <p:nvPr/>
        </p:nvSpPr>
        <p:spPr>
          <a:xfrm>
            <a:off x="13306097" y="492117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9" name="Rectangular Callout 28"/>
          <p:cNvSpPr/>
          <p:nvPr/>
        </p:nvSpPr>
        <p:spPr>
          <a:xfrm>
            <a:off x="1508889" y="2573004"/>
            <a:ext cx="2110020" cy="647266"/>
          </a:xfrm>
          <a:prstGeom prst="wedgeRectCallout">
            <a:avLst>
              <a:gd name="adj1" fmla="val 44105"/>
              <a:gd name="adj2" fmla="val 140208"/>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PROTESTANT REFORMATION 1517</a:t>
            </a:r>
            <a:r>
              <a:rPr lang="en-US" sz="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CE</a:t>
            </a:r>
          </a:p>
        </p:txBody>
      </p:sp>
      <p:sp>
        <p:nvSpPr>
          <p:cNvPr id="32" name="TextBox 31"/>
          <p:cNvSpPr txBox="1"/>
          <p:nvPr/>
        </p:nvSpPr>
        <p:spPr>
          <a:xfrm>
            <a:off x="13465769" y="1363114"/>
            <a:ext cx="20154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ANABAPTIST</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5" name="Rectangular Callout 74"/>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4" name="TextBox 83"/>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85"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706"/>
          <a:stretch/>
        </p:blipFill>
        <p:spPr bwMode="auto">
          <a:xfrm>
            <a:off x="114220" y="108282"/>
            <a:ext cx="3820108" cy="2231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2724" y="140096"/>
            <a:ext cx="6108023"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Fought against the sale of indulgence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is through GRACE with faith and not by works</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Wrote the 95 thesis (disagreements with the Church)</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Believed the Bible should be in the common language</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Rectangle 29"/>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653" y="4627046"/>
            <a:ext cx="1479590" cy="14625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5" name="TextBox 34"/>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TextBox 35"/>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TextBox 37"/>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3849992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TextBox 31"/>
          <p:cNvSpPr txBox="1"/>
          <p:nvPr/>
        </p:nvSpPr>
        <p:spPr>
          <a:xfrm>
            <a:off x="13465769" y="1363114"/>
            <a:ext cx="20154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ANABAPTIST</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1" name="Rectangular Callout 5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50080"/>
            <a:ext cx="2195655" cy="26413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801" y="4633002"/>
            <a:ext cx="1416105" cy="141610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188613" y="147336"/>
            <a:ext cx="597594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Started practicing believers baptism (after salvation)</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Focused on pacifist practices </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Was called Anabaptist meaning “re-baptizers”</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Many were persecuted and even killed for this practice</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34" name="Picture 10"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6460" r="10252"/>
          <a:stretch/>
        </p:blipFill>
        <p:spPr bwMode="auto">
          <a:xfrm>
            <a:off x="1672690" y="2267719"/>
            <a:ext cx="2454088" cy="170219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TextBox 35"/>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9" name="TextBox 38"/>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0" name="TextBox 39"/>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1" name="TextBox 40"/>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2" name="TextBox 41"/>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3" name="TextBox 42"/>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62502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4" name="Rectangle 53"/>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5" name="TextBox 54"/>
          <p:cNvSpPr txBox="1"/>
          <p:nvPr/>
        </p:nvSpPr>
        <p:spPr>
          <a:xfrm>
            <a:off x="6330385" y="2810924"/>
            <a:ext cx="316530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1" name="Rectangular Callout 5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552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3" y="62828"/>
            <a:ext cx="3632078" cy="293290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25869"/>
          <a:stretch/>
        </p:blipFill>
        <p:spPr bwMode="auto">
          <a:xfrm>
            <a:off x="1306024" y="4578240"/>
            <a:ext cx="1465616" cy="143569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3" name="TextBox 42"/>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4" name="TextBox 43"/>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5" name="TextBox 44"/>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6" name="TextBox 45"/>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TextBox 46"/>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8" name="TextBox 47"/>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9" name="TextBox 48"/>
          <p:cNvSpPr txBox="1"/>
          <p:nvPr/>
        </p:nvSpPr>
        <p:spPr>
          <a:xfrm>
            <a:off x="2188613" y="147336"/>
            <a:ext cx="597594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Believed culture would hurt their spiritual growth</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Known for simple living, plain dress and slowness to adopt many conveniences of modern technology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Practices Christian pacifism</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1685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6" name="Rectangle 55"/>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7" name="TextBox 56"/>
          <p:cNvSpPr txBox="1"/>
          <p:nvPr/>
        </p:nvSpPr>
        <p:spPr>
          <a:xfrm>
            <a:off x="6330385" y="2810924"/>
            <a:ext cx="3106692"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1" name="Rectangular Callout 5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12" r="25449"/>
          <a:stretch/>
        </p:blipFill>
        <p:spPr bwMode="auto">
          <a:xfrm>
            <a:off x="1392512" y="4627046"/>
            <a:ext cx="1300502" cy="14835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6" y="170055"/>
            <a:ext cx="3562608" cy="226881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511399" y="81485"/>
            <a:ext cx="7101624"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Started with a bible study of 16 families who wanted to get back to true faith (“direct from scripture”)</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Rejected prosperity gospel that many Mennonites were practicing</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Kept many of the same practices and an anti-violence stance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Many moved to Canada and USA</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5" name="TextBox 44"/>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6" name="TextBox 45"/>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TextBox 46"/>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8" name="TextBox 47"/>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9" name="TextBox 48"/>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0" name="TextBox 49"/>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4" name="TextBox 53"/>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3621888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6" name="Rectangle 55"/>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7" name="TextBox 56"/>
          <p:cNvSpPr txBox="1"/>
          <p:nvPr/>
        </p:nvSpPr>
        <p:spPr>
          <a:xfrm>
            <a:off x="6330385" y="2810924"/>
            <a:ext cx="307442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ectangle 3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1" name="Rectangular Callout 5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20" y="142218"/>
            <a:ext cx="2776700" cy="331546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014782" y="2668453"/>
            <a:ext cx="64434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Criticized many Catholic practices </a:t>
            </a: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and queen Mary</a:t>
            </a:r>
            <a:endPar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endParaRP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Heavily influenced by Calvinism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Led the protestant reformation in Scotland</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Believed the church should be led by “presbyters” (elders)</a:t>
            </a:r>
          </a:p>
        </p:txBody>
      </p:sp>
      <p:sp>
        <p:nvSpPr>
          <p:cNvPr id="40" name="Rectangle 39"/>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8361" y="4486997"/>
            <a:ext cx="1261747" cy="18525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6" name="TextBox 45"/>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TextBox 46"/>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8" name="TextBox 47"/>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9" name="TextBox 48"/>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0" name="TextBox 49"/>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4" name="TextBox 53"/>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8196" name="Picture 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9557" y="3747095"/>
            <a:ext cx="1893896" cy="2518635"/>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8893082" y="3597514"/>
            <a:ext cx="2968768" cy="2668216"/>
          </a:xfrm>
          <a:prstGeom prst="noSmoking">
            <a:avLst>
              <a:gd name="adj" fmla="val 617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539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Rectangle 63"/>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5" name="TextBox 64"/>
          <p:cNvSpPr txBox="1"/>
          <p:nvPr/>
        </p:nvSpPr>
        <p:spPr>
          <a:xfrm>
            <a:off x="6330385" y="2810924"/>
            <a:ext cx="3153584"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3" name="Rectangle 82"/>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ectangle 3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Rectangle 91"/>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Rectangle 92"/>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Rectangle 93"/>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TextBox 94"/>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6" name="TextBox 95"/>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1" name="Rectangular Callout 5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9" y="136044"/>
            <a:ext cx="2614490" cy="318968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106877" y="108685"/>
            <a:ext cx="371762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Focused on believer’s baptism</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Rejected Calvinism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Rejected liturgy in their services (ritual prayers &amp; spoken word) </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8" name="Rectangle 47"/>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3433" r="13644"/>
          <a:stretch/>
        </p:blipFill>
        <p:spPr bwMode="auto">
          <a:xfrm>
            <a:off x="1336431" y="4483452"/>
            <a:ext cx="1389184" cy="190500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7" name="TextBox 56"/>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8" name="TextBox 57"/>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0" name="TextBox 59"/>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1" name="TextBox 60"/>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2" name="TextBox 61"/>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311790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77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Rectangle 65"/>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7" name="TextBox 66"/>
          <p:cNvSpPr txBox="1"/>
          <p:nvPr/>
        </p:nvSpPr>
        <p:spPr>
          <a:xfrm>
            <a:off x="6330385" y="2810924"/>
            <a:ext cx="309496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Rectangle 90"/>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3" name="Rectangle 82"/>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ectangle 3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9" name="Rectangle 88"/>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TextBox 89"/>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Rectangle 91"/>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Rectangle 92"/>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Rectangle 93"/>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TextBox 94"/>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6" name="TextBox 95"/>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9" name="Rectangular Callout 48"/>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0" name="TextBox 49"/>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1"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351180" y="1616735"/>
            <a:ext cx="4217635"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Ellen White had a vision for church expansion &amp; mission work in 1890</a:t>
            </a:r>
            <a:r>
              <a:rPr lang="en-US" sz="16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Adopted the doctrine of The Trinity in 1925</a:t>
            </a:r>
            <a:r>
              <a:rPr lang="en-US" sz="16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3" name="Rectangle 52"/>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846" y="4815875"/>
            <a:ext cx="1397850" cy="139785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8" name="TextBox 57"/>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0" name="TextBox 59"/>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1" name="TextBox 60"/>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2" name="TextBox 61"/>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3" name="TextBox 62"/>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148" name="Picture 4" descr="William Mil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77" y="133278"/>
            <a:ext cx="1771016" cy="222182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002462" y="153217"/>
            <a:ext cx="478849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Maintained the Sabbath </a:t>
            </a: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is on Saturday</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William Miller prophesied the end of the world would be 1843</a:t>
            </a:r>
            <a:r>
              <a:rPr lang="en-US" sz="16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(from Dan. 8:13-14)</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Afterwards most of his followers left</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146" name="Picture 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5280" y="1604703"/>
            <a:ext cx="1597014" cy="257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Rectangle 92"/>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TextBox 93"/>
          <p:cNvSpPr txBox="1"/>
          <p:nvPr/>
        </p:nvSpPr>
        <p:spPr>
          <a:xfrm>
            <a:off x="6330385" y="2810924"/>
            <a:ext cx="323564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rot="3083076">
            <a:off x="3596968" y="4252726"/>
            <a:ext cx="729323"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Rectangle 79"/>
          <p:cNvSpPr/>
          <p:nvPr/>
        </p:nvSpPr>
        <p:spPr>
          <a:xfrm>
            <a:off x="4071599" y="4482067"/>
            <a:ext cx="3091454"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1" name="TextBox 80"/>
          <p:cNvSpPr txBox="1"/>
          <p:nvPr/>
        </p:nvSpPr>
        <p:spPr>
          <a:xfrm>
            <a:off x="3966857" y="4456062"/>
            <a:ext cx="424228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ANGLICAN </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Henry VIII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1534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2" name="Rectangle 81"/>
          <p:cNvSpPr/>
          <p:nvPr/>
        </p:nvSpPr>
        <p:spPr>
          <a:xfrm>
            <a:off x="7244855" y="4709151"/>
            <a:ext cx="4944994" cy="193698"/>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3" name="Rectangle 82"/>
          <p:cNvSpPr/>
          <p:nvPr/>
        </p:nvSpPr>
        <p:spPr>
          <a:xfrm>
            <a:off x="7163053" y="4390464"/>
            <a:ext cx="130204" cy="50552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9" name="Rectangle 88"/>
          <p:cNvSpPr/>
          <p:nvPr/>
        </p:nvSpPr>
        <p:spPr>
          <a:xfrm>
            <a:off x="7279140" y="4392292"/>
            <a:ext cx="4910709" cy="18936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TextBox 89"/>
          <p:cNvSpPr txBox="1"/>
          <p:nvPr/>
        </p:nvSpPr>
        <p:spPr>
          <a:xfrm>
            <a:off x="7230975" y="4323187"/>
            <a:ext cx="2335056"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CONGREGATIONAL | 1630</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TextBox 90"/>
          <p:cNvSpPr txBox="1"/>
          <p:nvPr/>
        </p:nvSpPr>
        <p:spPr>
          <a:xfrm>
            <a:off x="7246618" y="4668276"/>
            <a:ext cx="18872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EPISCOPAL| 1789</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5" name="Rectangle 84"/>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58" name="Picture 3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8506" y="621199"/>
            <a:ext cx="1090036" cy="11112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 name="Rectangle 4"/>
          <p:cNvSpPr/>
          <p:nvPr/>
        </p:nvSpPr>
        <p:spPr>
          <a:xfrm>
            <a:off x="13306097" y="492117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TextBox 31"/>
          <p:cNvSpPr txBox="1"/>
          <p:nvPr/>
        </p:nvSpPr>
        <p:spPr>
          <a:xfrm>
            <a:off x="13465769" y="1363114"/>
            <a:ext cx="20154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ANABAPTIST</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5" name="Rectangle 74"/>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4" name="Rectangle 83"/>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0" name="Rectangle 99"/>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1" name="TextBox 100"/>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2" name="Rectangle 101"/>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TextBox 102"/>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4" name="Rectangle 103"/>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5" name="TextBox 104"/>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6" name="Rectangle 105"/>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7" name="Rectangle 106"/>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8" name="Rectangle 107"/>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9" name="TextBox 108"/>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0" name="TextBox 109"/>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1" name="Rectangular Callout 11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2" name="TextBox 11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1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1" y="69867"/>
            <a:ext cx="2016313" cy="28883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3637" y="1785384"/>
            <a:ext cx="1626891" cy="2169188"/>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297082" y="80355"/>
            <a:ext cx="4051725"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Anglican means “of England” </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The British monarch is the supreme governor of the church</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Anglican Puritans came to America on the Mayflower </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8"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3347" y="4673731"/>
            <a:ext cx="1487150" cy="147410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7" name="TextBox 66"/>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0" name="TextBox 69"/>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1" name="TextBox 70"/>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2" name="TextBox 71"/>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3" name="TextBox 72"/>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4" name="TextBox 73"/>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90431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3" name="Rectangle 152"/>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TextBox 153"/>
          <p:cNvSpPr txBox="1"/>
          <p:nvPr/>
        </p:nvSpPr>
        <p:spPr>
          <a:xfrm>
            <a:off x="6330385" y="2810924"/>
            <a:ext cx="316530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5" name="Rectangle 124"/>
          <p:cNvSpPr/>
          <p:nvPr/>
        </p:nvSpPr>
        <p:spPr>
          <a:xfrm rot="3083076">
            <a:off x="5048773" y="4816531"/>
            <a:ext cx="729323"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6" name="Rectangle 125"/>
          <p:cNvSpPr/>
          <p:nvPr/>
        </p:nvSpPr>
        <p:spPr>
          <a:xfrm rot="3083076">
            <a:off x="3596968" y="4252726"/>
            <a:ext cx="729323"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Rectangle 126"/>
          <p:cNvSpPr/>
          <p:nvPr/>
        </p:nvSpPr>
        <p:spPr>
          <a:xfrm>
            <a:off x="5518572" y="5042686"/>
            <a:ext cx="3744995"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8" name="TextBox 127"/>
          <p:cNvSpPr txBox="1"/>
          <p:nvPr/>
        </p:nvSpPr>
        <p:spPr>
          <a:xfrm>
            <a:off x="5668266" y="4999403"/>
            <a:ext cx="356594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METHODIST | John Wesley 1738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9" name="Rectangle 128"/>
          <p:cNvSpPr/>
          <p:nvPr/>
        </p:nvSpPr>
        <p:spPr>
          <a:xfrm>
            <a:off x="9331498" y="5247808"/>
            <a:ext cx="2879552" cy="223739"/>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Rectangle 129"/>
          <p:cNvSpPr/>
          <p:nvPr/>
        </p:nvSpPr>
        <p:spPr>
          <a:xfrm>
            <a:off x="9209778" y="4969306"/>
            <a:ext cx="130204" cy="5055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Rectangle 130"/>
          <p:cNvSpPr/>
          <p:nvPr/>
        </p:nvSpPr>
        <p:spPr>
          <a:xfrm>
            <a:off x="9333649" y="4966194"/>
            <a:ext cx="2867986" cy="186624"/>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TextBox 131"/>
          <p:cNvSpPr txBox="1"/>
          <p:nvPr/>
        </p:nvSpPr>
        <p:spPr>
          <a:xfrm>
            <a:off x="9293211" y="4917732"/>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SALVATION ARMY | 1865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3" name="TextBox 132"/>
          <p:cNvSpPr txBox="1"/>
          <p:nvPr/>
        </p:nvSpPr>
        <p:spPr>
          <a:xfrm>
            <a:off x="9274362" y="5209863"/>
            <a:ext cx="2769198" cy="307777"/>
          </a:xfrm>
          <a:prstGeom prst="rect">
            <a:avLst/>
          </a:prstGeom>
          <a:noFill/>
        </p:spPr>
        <p:txBody>
          <a:bodyPr wrap="square" rtlCol="0">
            <a:spAutoFit/>
          </a:bodyPr>
          <a:lstStyle/>
          <a:p>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THE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NAZARENE | 1895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5" name="Rectangle 144"/>
          <p:cNvSpPr/>
          <p:nvPr/>
        </p:nvSpPr>
        <p:spPr>
          <a:xfrm>
            <a:off x="4071599" y="4482067"/>
            <a:ext cx="3091454"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6" name="TextBox 145"/>
          <p:cNvSpPr txBox="1"/>
          <p:nvPr/>
        </p:nvSpPr>
        <p:spPr>
          <a:xfrm>
            <a:off x="3966857" y="4456062"/>
            <a:ext cx="424228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ANGLICAN </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Henry VIII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1534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7" name="Rectangle 146"/>
          <p:cNvSpPr/>
          <p:nvPr/>
        </p:nvSpPr>
        <p:spPr>
          <a:xfrm>
            <a:off x="7244855" y="4709151"/>
            <a:ext cx="4944994" cy="193698"/>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Rectangle 147"/>
          <p:cNvSpPr/>
          <p:nvPr/>
        </p:nvSpPr>
        <p:spPr>
          <a:xfrm>
            <a:off x="7163053" y="4390464"/>
            <a:ext cx="130204" cy="50552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Rectangle 148"/>
          <p:cNvSpPr/>
          <p:nvPr/>
        </p:nvSpPr>
        <p:spPr>
          <a:xfrm>
            <a:off x="7279140" y="4392292"/>
            <a:ext cx="4910709" cy="18936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TextBox 149"/>
          <p:cNvSpPr txBox="1"/>
          <p:nvPr/>
        </p:nvSpPr>
        <p:spPr>
          <a:xfrm>
            <a:off x="7230975" y="4323187"/>
            <a:ext cx="20325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CONGREGATIONAL | 1630</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1" name="TextBox 150"/>
          <p:cNvSpPr txBox="1"/>
          <p:nvPr/>
        </p:nvSpPr>
        <p:spPr>
          <a:xfrm>
            <a:off x="7246618" y="4668276"/>
            <a:ext cx="16248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EPISCOPAL| 1789</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3" name="Rectangle 7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1" name="Rectangle 70"/>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2" name="Rectangle 71"/>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Rectangle 73"/>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TextBox 74"/>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3" name="Rectangle 82"/>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4" name="Rectangle 83"/>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5" name="Rectangle 84"/>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9" name="TextBox 88"/>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0" name="TextBox 89"/>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Rectangular Callout 9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TextBox 9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9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 y="119248"/>
            <a:ext cx="3531857" cy="294321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652944" y="228583"/>
            <a:ext cx="33931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Christianity should be practiced more “methodical”</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More Arminian in belief</a:t>
            </a:r>
            <a:endParaRPr lang="en-US" sz="2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3" name="Rectangle 112"/>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568" y="4482067"/>
            <a:ext cx="1006109" cy="1807643"/>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8" name="TextBox 117"/>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9" name="TextBox 118"/>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0" name="TextBox 119"/>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1" name="TextBox 120"/>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2" name="TextBox 121"/>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3" name="TextBox 122"/>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45804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0" name="Rectangle 169"/>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1" name="TextBox 170"/>
          <p:cNvSpPr txBox="1"/>
          <p:nvPr/>
        </p:nvSpPr>
        <p:spPr>
          <a:xfrm>
            <a:off x="6330385" y="2810924"/>
            <a:ext cx="3141861"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1" name="Rectangle 140"/>
          <p:cNvSpPr/>
          <p:nvPr/>
        </p:nvSpPr>
        <p:spPr>
          <a:xfrm rot="3083076">
            <a:off x="6379861" y="5380187"/>
            <a:ext cx="719607"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Rectangle 141"/>
          <p:cNvSpPr/>
          <p:nvPr/>
        </p:nvSpPr>
        <p:spPr>
          <a:xfrm rot="3083076">
            <a:off x="5048773" y="4816531"/>
            <a:ext cx="729323"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3" name="Rectangle 142"/>
          <p:cNvSpPr/>
          <p:nvPr/>
        </p:nvSpPr>
        <p:spPr>
          <a:xfrm rot="3083076">
            <a:off x="3596968" y="4252726"/>
            <a:ext cx="729323"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4" name="Rectangle 143"/>
          <p:cNvSpPr/>
          <p:nvPr/>
        </p:nvSpPr>
        <p:spPr>
          <a:xfrm>
            <a:off x="5518572" y="5042686"/>
            <a:ext cx="3744995"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5" name="TextBox 144"/>
          <p:cNvSpPr txBox="1"/>
          <p:nvPr/>
        </p:nvSpPr>
        <p:spPr>
          <a:xfrm>
            <a:off x="5668266" y="4999403"/>
            <a:ext cx="356594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METHODIST | John Wesley 1738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6" name="Rectangle 145"/>
          <p:cNvSpPr/>
          <p:nvPr/>
        </p:nvSpPr>
        <p:spPr>
          <a:xfrm>
            <a:off x="9331498" y="5247808"/>
            <a:ext cx="2879552" cy="223739"/>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7" name="Rectangle 146"/>
          <p:cNvSpPr/>
          <p:nvPr/>
        </p:nvSpPr>
        <p:spPr>
          <a:xfrm>
            <a:off x="9209778" y="4969306"/>
            <a:ext cx="130204" cy="5055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Rectangle 147"/>
          <p:cNvSpPr/>
          <p:nvPr/>
        </p:nvSpPr>
        <p:spPr>
          <a:xfrm>
            <a:off x="9333649" y="4966194"/>
            <a:ext cx="2867986" cy="186624"/>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9" name="TextBox 148"/>
          <p:cNvSpPr txBox="1"/>
          <p:nvPr/>
        </p:nvSpPr>
        <p:spPr>
          <a:xfrm>
            <a:off x="9293211" y="4917732"/>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SALVATION ARMY | 1865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0" name="TextBox 149"/>
          <p:cNvSpPr txBox="1"/>
          <p:nvPr/>
        </p:nvSpPr>
        <p:spPr>
          <a:xfrm>
            <a:off x="9274362" y="5209863"/>
            <a:ext cx="2769198" cy="307777"/>
          </a:xfrm>
          <a:prstGeom prst="rect">
            <a:avLst/>
          </a:prstGeom>
          <a:noFill/>
        </p:spPr>
        <p:txBody>
          <a:bodyPr wrap="square" rtlCol="0">
            <a:spAutoFit/>
          </a:bodyPr>
          <a:lstStyle/>
          <a:p>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THE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NAZARENE | 1895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1" name="Rectangle 150"/>
          <p:cNvSpPr/>
          <p:nvPr/>
        </p:nvSpPr>
        <p:spPr>
          <a:xfrm>
            <a:off x="6862042" y="5603261"/>
            <a:ext cx="3083542"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2" name="TextBox 151"/>
          <p:cNvSpPr txBox="1"/>
          <p:nvPr/>
        </p:nvSpPr>
        <p:spPr>
          <a:xfrm>
            <a:off x="6740601" y="5577445"/>
            <a:ext cx="323426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PENTECOSTALS |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Charles Parham 1900 </a:t>
            </a:r>
            <a:endParaRPr lang="en-US" sz="105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3" name="Rectangle 152"/>
          <p:cNvSpPr/>
          <p:nvPr/>
        </p:nvSpPr>
        <p:spPr>
          <a:xfrm>
            <a:off x="9877358" y="5598084"/>
            <a:ext cx="130446" cy="89474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Rectangle 153"/>
          <p:cNvSpPr/>
          <p:nvPr/>
        </p:nvSpPr>
        <p:spPr>
          <a:xfrm>
            <a:off x="9995085" y="5597956"/>
            <a:ext cx="2217845"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5" name="TextBox 154"/>
          <p:cNvSpPr txBox="1"/>
          <p:nvPr/>
        </p:nvSpPr>
        <p:spPr>
          <a:xfrm>
            <a:off x="9954648" y="5546258"/>
            <a:ext cx="2202248"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GOD | 1897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6" name="Rectangle 155"/>
          <p:cNvSpPr/>
          <p:nvPr/>
        </p:nvSpPr>
        <p:spPr>
          <a:xfrm>
            <a:off x="9991011" y="5840783"/>
            <a:ext cx="221317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7" name="TextBox 156"/>
          <p:cNvSpPr txBox="1"/>
          <p:nvPr/>
        </p:nvSpPr>
        <p:spPr>
          <a:xfrm>
            <a:off x="9950573" y="5781401"/>
            <a:ext cx="2165885"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ASSEMBLIES OF GOD | 1914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8" name="Rectangle 157"/>
          <p:cNvSpPr/>
          <p:nvPr/>
        </p:nvSpPr>
        <p:spPr>
          <a:xfrm>
            <a:off x="9991010" y="6072650"/>
            <a:ext cx="2230973"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9" name="TextBox 158"/>
          <p:cNvSpPr txBox="1"/>
          <p:nvPr/>
        </p:nvSpPr>
        <p:spPr>
          <a:xfrm>
            <a:off x="9950573" y="6013268"/>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FOURSQUARE | 1927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0" name="Rectangle 159"/>
          <p:cNvSpPr/>
          <p:nvPr/>
        </p:nvSpPr>
        <p:spPr>
          <a:xfrm>
            <a:off x="9990548" y="6306204"/>
            <a:ext cx="222181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1" name="TextBox 160"/>
          <p:cNvSpPr txBox="1"/>
          <p:nvPr/>
        </p:nvSpPr>
        <p:spPr>
          <a:xfrm>
            <a:off x="9950110" y="6246822"/>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VINEYARD | 1983</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2" name="Rectangle 161"/>
          <p:cNvSpPr/>
          <p:nvPr/>
        </p:nvSpPr>
        <p:spPr>
          <a:xfrm>
            <a:off x="4071599" y="4482067"/>
            <a:ext cx="3091454"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3" name="TextBox 162"/>
          <p:cNvSpPr txBox="1"/>
          <p:nvPr/>
        </p:nvSpPr>
        <p:spPr>
          <a:xfrm>
            <a:off x="3966857" y="4456062"/>
            <a:ext cx="424228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ANGLICAN </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Henry VIII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1534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4" name="Rectangle 163"/>
          <p:cNvSpPr/>
          <p:nvPr/>
        </p:nvSpPr>
        <p:spPr>
          <a:xfrm>
            <a:off x="7244855" y="4709151"/>
            <a:ext cx="4944994" cy="193698"/>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5" name="Rectangle 164"/>
          <p:cNvSpPr/>
          <p:nvPr/>
        </p:nvSpPr>
        <p:spPr>
          <a:xfrm>
            <a:off x="7163053" y="4390464"/>
            <a:ext cx="130204" cy="50552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6" name="Rectangle 165"/>
          <p:cNvSpPr/>
          <p:nvPr/>
        </p:nvSpPr>
        <p:spPr>
          <a:xfrm>
            <a:off x="7279140" y="4392292"/>
            <a:ext cx="4910709" cy="18936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7" name="TextBox 166"/>
          <p:cNvSpPr txBox="1"/>
          <p:nvPr/>
        </p:nvSpPr>
        <p:spPr>
          <a:xfrm>
            <a:off x="7230975" y="4323187"/>
            <a:ext cx="20325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CONGREGATIONAL | 1630</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8" name="TextBox 167"/>
          <p:cNvSpPr txBox="1"/>
          <p:nvPr/>
        </p:nvSpPr>
        <p:spPr>
          <a:xfrm>
            <a:off x="7246618" y="4668276"/>
            <a:ext cx="16248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EPISCOPAL| 1789</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3" name="Rectangle 7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0" name="Rectangular Callout 69"/>
          <p:cNvSpPr/>
          <p:nvPr/>
        </p:nvSpPr>
        <p:spPr>
          <a:xfrm>
            <a:off x="4648846" y="5721823"/>
            <a:ext cx="1789770" cy="647266"/>
          </a:xfrm>
          <a:prstGeom prst="wedgeRectCallout">
            <a:avLst>
              <a:gd name="adj1" fmla="val 43331"/>
              <a:gd name="adj2" fmla="val -91927"/>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AZUZA STREET REVIVAL 1906</a:t>
            </a:r>
            <a:r>
              <a:rPr lang="en-US" sz="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CE</a:t>
            </a: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1" name="Rectangle 70"/>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2" name="Rectangle 71"/>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Rectangle 73"/>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TextBox 74"/>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3" name="Rectangle 82"/>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4" name="Rectangle 83"/>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5" name="Rectangle 84"/>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9" name="TextBox 88"/>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0" name="TextBox 89"/>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Rectangular Callout 90"/>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TextBox 9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9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427" y="2241985"/>
            <a:ext cx="2858986" cy="2022733"/>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1483371" y="118562"/>
            <a:ext cx="521561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Charles Fox Parham (Topeka, KS)</a:t>
            </a:r>
          </a:p>
          <a:p>
            <a:pPr marL="285750" indent="-285750">
              <a:buFont typeface="Wingdings" panose="05000000000000000000" pitchFamily="2" charset="2"/>
              <a:buChar char="ü"/>
            </a:pP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Evidence of salvation is speaking in tongues</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Outpouring of the Holy Spirit 1900-1915</a:t>
            </a:r>
          </a:p>
          <a:p>
            <a:pPr marL="285750" indent="-285750">
              <a:buFont typeface="Wingdings" panose="05000000000000000000" pitchFamily="2" charset="2"/>
              <a:buChar char="ü"/>
            </a:pPr>
            <a:r>
              <a:rPr lang="en-US" sz="2000" dirty="0" smtClean="0">
                <a:latin typeface="Open Sans Condensed" panose="020B0806030504020204" pitchFamily="34" charset="0"/>
                <a:ea typeface="Open Sans Condensed" panose="020B0806030504020204" pitchFamily="34" charset="0"/>
                <a:cs typeface="Open Sans Condensed" panose="020B0806030504020204" pitchFamily="34" charset="0"/>
              </a:rPr>
              <a:t>Azusa Street Revival held services 3 times a day</a:t>
            </a:r>
          </a:p>
        </p:txBody>
      </p:sp>
      <p:pic>
        <p:nvPicPr>
          <p:cNvPr id="13314"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482" y="4606475"/>
            <a:ext cx="1665330" cy="1665330"/>
          </a:xfrm>
          <a:prstGeom prst="rect">
            <a:avLst/>
          </a:prstGeom>
          <a:noFill/>
          <a:extLst>
            <a:ext uri="{909E8E84-426E-40DD-AFC4-6F175D3DCCD1}">
              <a14:hiddenFill xmlns:a14="http://schemas.microsoft.com/office/drawing/2010/main">
                <a:solidFill>
                  <a:srgbClr val="FFFFFF"/>
                </a:solidFill>
              </a14:hiddenFill>
            </a:ext>
          </a:extLst>
        </p:spPr>
      </p:pic>
      <p:sp>
        <p:nvSpPr>
          <p:cNvPr id="130" name="Rectangle 129"/>
          <p:cNvSpPr/>
          <p:nvPr/>
        </p:nvSpPr>
        <p:spPr>
          <a:xfrm>
            <a:off x="1223821" y="4410882"/>
            <a:ext cx="1618432" cy="203319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0" y="-20144"/>
            <a:ext cx="1417319" cy="1904878"/>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5" name="TextBox 134"/>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6" name="TextBox 135"/>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7" name="TextBox 136"/>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8" name="TextBox 137"/>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9" name="TextBox 138"/>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0" name="TextBox 139"/>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9220" name="Picture 4" descr="See the source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8409"/>
          <a:stretch/>
        </p:blipFill>
        <p:spPr bwMode="auto">
          <a:xfrm>
            <a:off x="663400" y="1466081"/>
            <a:ext cx="2787711" cy="132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68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rot="3083076">
            <a:off x="6379861" y="5380187"/>
            <a:ext cx="719607"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9" name="Rectangle 128"/>
          <p:cNvSpPr/>
          <p:nvPr/>
        </p:nvSpPr>
        <p:spPr>
          <a:xfrm rot="3083076">
            <a:off x="5048773" y="4816531"/>
            <a:ext cx="729323"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Rectangle 129"/>
          <p:cNvSpPr/>
          <p:nvPr/>
        </p:nvSpPr>
        <p:spPr>
          <a:xfrm rot="3083076">
            <a:off x="3596968" y="4252726"/>
            <a:ext cx="729323"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Rectangle 130"/>
          <p:cNvSpPr/>
          <p:nvPr/>
        </p:nvSpPr>
        <p:spPr>
          <a:xfrm>
            <a:off x="5518572" y="5042686"/>
            <a:ext cx="3744995"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TextBox 131"/>
          <p:cNvSpPr txBox="1"/>
          <p:nvPr/>
        </p:nvSpPr>
        <p:spPr>
          <a:xfrm>
            <a:off x="5668266" y="4999403"/>
            <a:ext cx="356594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METHODIST | John Wesley 1738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3" name="Rectangle 132"/>
          <p:cNvSpPr/>
          <p:nvPr/>
        </p:nvSpPr>
        <p:spPr>
          <a:xfrm>
            <a:off x="9331498" y="5247808"/>
            <a:ext cx="2879552" cy="223739"/>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4" name="Rectangle 133"/>
          <p:cNvSpPr/>
          <p:nvPr/>
        </p:nvSpPr>
        <p:spPr>
          <a:xfrm>
            <a:off x="9209778" y="4969306"/>
            <a:ext cx="130204" cy="5055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Rectangle 134"/>
          <p:cNvSpPr/>
          <p:nvPr/>
        </p:nvSpPr>
        <p:spPr>
          <a:xfrm>
            <a:off x="9333649" y="4965391"/>
            <a:ext cx="2867986" cy="186624"/>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6" name="TextBox 135"/>
          <p:cNvSpPr txBox="1"/>
          <p:nvPr/>
        </p:nvSpPr>
        <p:spPr>
          <a:xfrm>
            <a:off x="9293211" y="4906009"/>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SALVATION ARMY | 1865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7" name="TextBox 136"/>
          <p:cNvSpPr txBox="1"/>
          <p:nvPr/>
        </p:nvSpPr>
        <p:spPr>
          <a:xfrm>
            <a:off x="9274362" y="5209863"/>
            <a:ext cx="2769198" cy="307777"/>
          </a:xfrm>
          <a:prstGeom prst="rect">
            <a:avLst/>
          </a:prstGeom>
          <a:noFill/>
        </p:spPr>
        <p:txBody>
          <a:bodyPr wrap="square" rtlCol="0">
            <a:spAutoFit/>
          </a:bodyPr>
          <a:lstStyle/>
          <a:p>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THE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NAZARENE | 1895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8" name="Rectangle 137"/>
          <p:cNvSpPr/>
          <p:nvPr/>
        </p:nvSpPr>
        <p:spPr>
          <a:xfrm>
            <a:off x="6862042" y="5603261"/>
            <a:ext cx="3002789"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TextBox 138"/>
          <p:cNvSpPr txBox="1"/>
          <p:nvPr/>
        </p:nvSpPr>
        <p:spPr>
          <a:xfrm>
            <a:off x="6756282" y="5570995"/>
            <a:ext cx="323426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PENTECOSTALS |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Charles Parham 1900 </a:t>
            </a:r>
            <a:endParaRPr lang="en-US" sz="105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0" name="Rectangle 139"/>
          <p:cNvSpPr/>
          <p:nvPr/>
        </p:nvSpPr>
        <p:spPr>
          <a:xfrm>
            <a:off x="9864832" y="5598084"/>
            <a:ext cx="130446" cy="89474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Rectangle 140"/>
          <p:cNvSpPr/>
          <p:nvPr/>
        </p:nvSpPr>
        <p:spPr>
          <a:xfrm>
            <a:off x="9995085" y="5597956"/>
            <a:ext cx="2217845"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TextBox 141"/>
          <p:cNvSpPr txBox="1"/>
          <p:nvPr/>
        </p:nvSpPr>
        <p:spPr>
          <a:xfrm>
            <a:off x="9954648" y="5546258"/>
            <a:ext cx="2202248"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GOD | 1897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3" name="Rectangle 142"/>
          <p:cNvSpPr/>
          <p:nvPr/>
        </p:nvSpPr>
        <p:spPr>
          <a:xfrm>
            <a:off x="9991011" y="5840783"/>
            <a:ext cx="221317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4" name="TextBox 143"/>
          <p:cNvSpPr txBox="1"/>
          <p:nvPr/>
        </p:nvSpPr>
        <p:spPr>
          <a:xfrm>
            <a:off x="9950573" y="5781401"/>
            <a:ext cx="2165885"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ASSEMBLIES OF GOD | 1914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5" name="Rectangle 144"/>
          <p:cNvSpPr/>
          <p:nvPr/>
        </p:nvSpPr>
        <p:spPr>
          <a:xfrm>
            <a:off x="9991010" y="6072650"/>
            <a:ext cx="2230973"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6" name="TextBox 145"/>
          <p:cNvSpPr txBox="1"/>
          <p:nvPr/>
        </p:nvSpPr>
        <p:spPr>
          <a:xfrm>
            <a:off x="9950573" y="6013268"/>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FOURSQUARE | 1927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7" name="Rectangle 146"/>
          <p:cNvSpPr/>
          <p:nvPr/>
        </p:nvSpPr>
        <p:spPr>
          <a:xfrm>
            <a:off x="9990548" y="6306204"/>
            <a:ext cx="222181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TextBox 147"/>
          <p:cNvSpPr txBox="1"/>
          <p:nvPr/>
        </p:nvSpPr>
        <p:spPr>
          <a:xfrm>
            <a:off x="9950110" y="6246822"/>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VINEYARD | 1983</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9" name="Rectangle 148"/>
          <p:cNvSpPr/>
          <p:nvPr/>
        </p:nvSpPr>
        <p:spPr>
          <a:xfrm>
            <a:off x="4071599" y="4482067"/>
            <a:ext cx="3091454"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TextBox 149"/>
          <p:cNvSpPr txBox="1"/>
          <p:nvPr/>
        </p:nvSpPr>
        <p:spPr>
          <a:xfrm>
            <a:off x="3966857" y="4456062"/>
            <a:ext cx="424228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ANGLICAN </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Henry VIII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1534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1" name="Rectangle 150"/>
          <p:cNvSpPr/>
          <p:nvPr/>
        </p:nvSpPr>
        <p:spPr>
          <a:xfrm>
            <a:off x="7244855" y="4709151"/>
            <a:ext cx="4944994" cy="193698"/>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2" name="Rectangle 151"/>
          <p:cNvSpPr/>
          <p:nvPr/>
        </p:nvSpPr>
        <p:spPr>
          <a:xfrm>
            <a:off x="7163053" y="4390464"/>
            <a:ext cx="130204" cy="50552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3" name="Rectangle 152"/>
          <p:cNvSpPr/>
          <p:nvPr/>
        </p:nvSpPr>
        <p:spPr>
          <a:xfrm>
            <a:off x="7279140" y="4392292"/>
            <a:ext cx="4910709" cy="18936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TextBox 153"/>
          <p:cNvSpPr txBox="1"/>
          <p:nvPr/>
        </p:nvSpPr>
        <p:spPr>
          <a:xfrm>
            <a:off x="7230975" y="4323187"/>
            <a:ext cx="20325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CONGREGATIONAL | 1630</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5" name="TextBox 154"/>
          <p:cNvSpPr txBox="1"/>
          <p:nvPr/>
        </p:nvSpPr>
        <p:spPr>
          <a:xfrm>
            <a:off x="7246618" y="4668276"/>
            <a:ext cx="16248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EPISCOPAL| 1789</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1" name="Rectangle 100"/>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2" name="Rectangle 101"/>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TextBox 102"/>
          <p:cNvSpPr txBox="1"/>
          <p:nvPr/>
        </p:nvSpPr>
        <p:spPr>
          <a:xfrm>
            <a:off x="6330385" y="2810924"/>
            <a:ext cx="3153584"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Rectangle 90"/>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3" name="Rectangle 82"/>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ectangle 3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Rectangular Callout 29"/>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40" y="120867"/>
            <a:ext cx="3117447" cy="3416320"/>
          </a:xfrm>
          <a:prstGeom prst="rect">
            <a:avLst/>
          </a:prstGeom>
          <a:noFill/>
        </p:spPr>
        <p:txBody>
          <a:bodyPr wrap="square" rtlCol="0">
            <a:spAutoFit/>
          </a:bodyPr>
          <a:lstStyle/>
          <a:p>
            <a:pPr algn="ctr"/>
            <a:r>
              <a:rPr lang="en-US" sz="7200" dirty="0" smtClean="0">
                <a:latin typeface="Open Sans Condensed" panose="020B0806030504020204" pitchFamily="34" charset="0"/>
                <a:ea typeface="Open Sans Condensed" panose="020B0806030504020204" pitchFamily="34" charset="0"/>
                <a:cs typeface="Open Sans Condensed" panose="020B0806030504020204" pitchFamily="34" charset="0"/>
              </a:rPr>
              <a:t>History</a:t>
            </a:r>
          </a:p>
          <a:p>
            <a:pPr algn="ctr"/>
            <a:r>
              <a:rPr lang="en-US" sz="7200" dirty="0" smtClean="0">
                <a:latin typeface="Open Sans Condensed" panose="020B0806030504020204" pitchFamily="34" charset="0"/>
                <a:ea typeface="Open Sans Condensed" panose="020B0806030504020204" pitchFamily="34" charset="0"/>
                <a:cs typeface="Open Sans Condensed" panose="020B0806030504020204" pitchFamily="34" charset="0"/>
              </a:rPr>
              <a:t>of the Church</a:t>
            </a: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9" name="Rectangle 88"/>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TextBox 89"/>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Rectangle 91"/>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Rectangle 92"/>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Rectangle 93"/>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TextBox 94"/>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6" name="TextBox 95"/>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0" name="TextBox 119"/>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1" name="TextBox 120"/>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3" name="TextBox 122"/>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4" name="TextBox 123"/>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5" name="TextBox 124"/>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6" name="TextBox 125"/>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7" name="TextBox 126"/>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6" name="Rectangle 155"/>
          <p:cNvSpPr/>
          <p:nvPr/>
        </p:nvSpPr>
        <p:spPr>
          <a:xfrm>
            <a:off x="-21640" y="5953657"/>
            <a:ext cx="1596912" cy="369332"/>
          </a:xfrm>
          <a:prstGeom prst="rect">
            <a:avLst/>
          </a:prstGeom>
        </p:spPr>
        <p:txBody>
          <a:bodyPr wrap="none">
            <a:spAutoFit/>
          </a:bodyPr>
          <a:lstStyle/>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Assembled by Kyle Goings</a:t>
            </a:r>
          </a:p>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controlled.chaosx2@gmail.com</a:t>
            </a:r>
            <a:endParaRPr lang="en-US" sz="900" i="1" dirty="0"/>
          </a:p>
        </p:txBody>
      </p:sp>
    </p:spTree>
    <p:extLst>
      <p:ext uri="{BB962C8B-B14F-4D97-AF65-F5344CB8AC3E}">
        <p14:creationId xmlns:p14="http://schemas.microsoft.com/office/powerpoint/2010/main" val="3612157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12" y="770709"/>
            <a:ext cx="12484912" cy="60872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1999" cy="707886"/>
          </a:xfrm>
          <a:prstGeom prst="rect">
            <a:avLst/>
          </a:prstGeom>
          <a:noFill/>
        </p:spPr>
        <p:txBody>
          <a:bodyPr wrap="square" rtlCol="0">
            <a:spAutoFit/>
          </a:bodyPr>
          <a:lstStyle/>
          <a:p>
            <a:pPr algn="ctr"/>
            <a:r>
              <a:rPr lang="en-US" sz="4000" dirty="0" smtClean="0">
                <a:latin typeface="Open Sans Condensed" panose="020B0806030504020204" pitchFamily="34" charset="0"/>
                <a:ea typeface="Open Sans Condensed" panose="020B0806030504020204" pitchFamily="34" charset="0"/>
                <a:cs typeface="Open Sans Condensed" panose="020B0806030504020204" pitchFamily="34" charset="0"/>
              </a:rPr>
              <a:t>The Flavors of Coke-Cola Company</a:t>
            </a:r>
          </a:p>
        </p:txBody>
      </p:sp>
    </p:spTree>
    <p:extLst>
      <p:ext uri="{BB962C8B-B14F-4D97-AF65-F5344CB8AC3E}">
        <p14:creationId xmlns:p14="http://schemas.microsoft.com/office/powerpoint/2010/main" val="1038158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2" name="TextBox 1"/>
          <p:cNvSpPr txBox="1"/>
          <p:nvPr/>
        </p:nvSpPr>
        <p:spPr>
          <a:xfrm>
            <a:off x="1185" y="0"/>
            <a:ext cx="12190815" cy="5509200"/>
          </a:xfrm>
          <a:prstGeom prst="rect">
            <a:avLst/>
          </a:prstGeom>
          <a:noFill/>
        </p:spPr>
        <p:txBody>
          <a:bodyPr wrap="square" rtlCol="0">
            <a:spAutoFit/>
          </a:bodyPr>
          <a:lstStyle/>
          <a:p>
            <a:pPr algn="ctr"/>
            <a:r>
              <a:rPr lang="en-US" sz="8800" dirty="0" smtClean="0">
                <a:latin typeface="Arial Rounded MT Bold" panose="020F0704030504030204" pitchFamily="34" charset="0"/>
              </a:rPr>
              <a:t>Do you know the difference between </a:t>
            </a:r>
            <a:r>
              <a:rPr lang="en-US" sz="8800" dirty="0" smtClean="0">
                <a:effectLst>
                  <a:glow rad="228600">
                    <a:schemeClr val="accent4">
                      <a:satMod val="175000"/>
                      <a:alpha val="40000"/>
                    </a:schemeClr>
                  </a:glow>
                </a:effectLst>
                <a:latin typeface="Arial Black" panose="020B0A04020102020204" pitchFamily="34" charset="0"/>
              </a:rPr>
              <a:t>ESSENTIALS </a:t>
            </a:r>
            <a:r>
              <a:rPr lang="en-US" sz="8800" dirty="0" smtClean="0">
                <a:latin typeface="Arial Rounded MT Bold" panose="020F0704030504030204" pitchFamily="34" charset="0"/>
              </a:rPr>
              <a:t>and </a:t>
            </a:r>
            <a:r>
              <a:rPr lang="en-US" sz="8800" dirty="0" smtClean="0">
                <a:effectLst>
                  <a:glow rad="228600">
                    <a:schemeClr val="accent4">
                      <a:satMod val="175000"/>
                      <a:alpha val="40000"/>
                    </a:schemeClr>
                  </a:glow>
                </a:effectLst>
                <a:latin typeface="Arial Black" panose="020B0A04020102020204" pitchFamily="34" charset="0"/>
              </a:rPr>
              <a:t>PREFERENCES?</a:t>
            </a:r>
            <a:endParaRPr lang="en-US" sz="8800" dirty="0">
              <a:latin typeface="Arial Rounded MT Bold" panose="020F0704030504030204" pitchFamily="34" charset="0"/>
            </a:endParaRPr>
          </a:p>
        </p:txBody>
      </p:sp>
    </p:spTree>
    <p:extLst>
      <p:ext uri="{BB962C8B-B14F-4D97-AF65-F5344CB8AC3E}">
        <p14:creationId xmlns:p14="http://schemas.microsoft.com/office/powerpoint/2010/main" val="19403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938968" y="176271"/>
            <a:ext cx="8317736" cy="6566054"/>
          </a:xfrm>
          <a:prstGeom prst="triangl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17974" y="1916686"/>
            <a:ext cx="2759724" cy="830997"/>
          </a:xfrm>
          <a:prstGeom prst="rect">
            <a:avLst/>
          </a:prstGeom>
          <a:noFill/>
        </p:spPr>
        <p:txBody>
          <a:bodyPr wrap="square" rtlCol="0">
            <a:spAutoFit/>
          </a:bodyPr>
          <a:lstStyle/>
          <a:p>
            <a:pPr algn="ctr"/>
            <a:r>
              <a:rPr lang="en-US" sz="24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Absolutely necessary; </a:t>
            </a:r>
          </a:p>
          <a:p>
            <a:pPr algn="ctr"/>
            <a:r>
              <a:rPr lang="en-US" sz="24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extremely important</a:t>
            </a:r>
            <a:endParaRPr lang="en-US" sz="24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 name="TextBox 3"/>
          <p:cNvSpPr txBox="1"/>
          <p:nvPr/>
        </p:nvSpPr>
        <p:spPr>
          <a:xfrm>
            <a:off x="3075541" y="758098"/>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1: Essentials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 name="TextBox 4"/>
          <p:cNvSpPr txBox="1"/>
          <p:nvPr/>
        </p:nvSpPr>
        <p:spPr>
          <a:xfrm>
            <a:off x="1591937" y="2961115"/>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2: Convictions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TextBox 5"/>
          <p:cNvSpPr txBox="1"/>
          <p:nvPr/>
        </p:nvSpPr>
        <p:spPr>
          <a:xfrm>
            <a:off x="288274" y="5028453"/>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3: Preferences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TextBox 6"/>
          <p:cNvSpPr txBox="1"/>
          <p:nvPr/>
        </p:nvSpPr>
        <p:spPr>
          <a:xfrm>
            <a:off x="4428780" y="3433599"/>
            <a:ext cx="3437263" cy="584775"/>
          </a:xfrm>
          <a:prstGeom prst="rect">
            <a:avLst/>
          </a:prstGeom>
          <a:noFill/>
        </p:spPr>
        <p:txBody>
          <a:bodyPr wrap="square" rtlCol="0">
            <a:spAutoFit/>
          </a:bodyPr>
          <a:lstStyle/>
          <a:p>
            <a:pPr algn="ctr"/>
            <a:r>
              <a:rPr lang="en-US" sz="32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Firmly held beliefs</a:t>
            </a:r>
            <a:endParaRPr lang="en-US" sz="32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9" name="TextBox 8"/>
          <p:cNvSpPr txBox="1"/>
          <p:nvPr/>
        </p:nvSpPr>
        <p:spPr>
          <a:xfrm>
            <a:off x="3238959" y="5081965"/>
            <a:ext cx="5772839" cy="1200329"/>
          </a:xfrm>
          <a:prstGeom prst="rect">
            <a:avLst/>
          </a:prstGeom>
          <a:noFill/>
        </p:spPr>
        <p:txBody>
          <a:bodyPr wrap="square" rtlCol="0">
            <a:spAutoFit/>
          </a:bodyPr>
          <a:lstStyle/>
          <a:p>
            <a:pPr algn="ctr"/>
            <a:r>
              <a:rPr lang="en-US" sz="36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 greater liking</a:t>
            </a:r>
            <a:r>
              <a:rPr lang="en-US" sz="36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sz="36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to one </a:t>
            </a:r>
          </a:p>
          <a:p>
            <a:pPr algn="ctr"/>
            <a:r>
              <a:rPr lang="en-US" sz="36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thing over another</a:t>
            </a:r>
          </a:p>
        </p:txBody>
      </p:sp>
      <p:cxnSp>
        <p:nvCxnSpPr>
          <p:cNvPr id="12" name="Straight Connector 11"/>
          <p:cNvCxnSpPr/>
          <p:nvPr/>
        </p:nvCxnSpPr>
        <p:spPr>
          <a:xfrm>
            <a:off x="4362679" y="2897285"/>
            <a:ext cx="350336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8959" y="4724249"/>
            <a:ext cx="5772839" cy="130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rot="19671408">
            <a:off x="8558710" y="903367"/>
            <a:ext cx="563915" cy="49686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21876" y="0"/>
            <a:ext cx="3075541" cy="1938992"/>
          </a:xfrm>
          <a:prstGeom prst="rect">
            <a:avLst/>
          </a:prstGeom>
          <a:noFill/>
        </p:spPr>
        <p:txBody>
          <a:bodyPr wrap="square" rtlCol="0">
            <a:spAutoFit/>
          </a:bodyPr>
          <a:lstStyle/>
          <a:p>
            <a:pPr algn="ctr"/>
            <a:r>
              <a:rPr lang="en-US" sz="4000" dirty="0" smtClean="0">
                <a:latin typeface="Open Sans Condensed" panose="020B0806030504020204" pitchFamily="34" charset="0"/>
                <a:ea typeface="Open Sans Condensed" panose="020B0806030504020204" pitchFamily="34" charset="0"/>
                <a:cs typeface="Open Sans Condensed" panose="020B0806030504020204" pitchFamily="34" charset="0"/>
              </a:rPr>
              <a:t>What Should You Look For In A Church?</a:t>
            </a:r>
            <a:endParaRPr lang="en-US" sz="4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5298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9" grpId="0"/>
      <p:bldP spid="17"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0169"/>
            <a:ext cx="3305059" cy="6647974"/>
          </a:xfrm>
          <a:prstGeom prst="rect">
            <a:avLst/>
          </a:prstGeom>
          <a:noFill/>
        </p:spPr>
        <p:txBody>
          <a:bodyPr wrap="square" rtlCol="0">
            <a:spAutoFit/>
          </a:bodyPr>
          <a:lstStyle/>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Usage of spiritual gifts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on social issues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Baptism</a:t>
            </a: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Deity of Jesus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in the trinity</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Preaching style</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Age specific ministry</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of end times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membership</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Salvation Requirements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Authority of the scriptures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building</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Practice of Communion</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Gender </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roles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Diversity of the people</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0" name="TextBox 9"/>
          <p:cNvSpPr txBox="1"/>
          <p:nvPr/>
        </p:nvSpPr>
        <p:spPr>
          <a:xfrm>
            <a:off x="2585293" y="0"/>
            <a:ext cx="3437263" cy="3970318"/>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Worship style</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Community work</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M</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issional work</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Equipping to serve</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Dress code</a:t>
            </a:r>
          </a:p>
          <a:p>
            <a:pPr algn="ctr"/>
            <a:r>
              <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Small Groups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Age of congregation</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of Saints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Other</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Isosceles Triangle 15"/>
          <p:cNvSpPr/>
          <p:nvPr/>
        </p:nvSpPr>
        <p:spPr>
          <a:xfrm>
            <a:off x="4715219" y="110170"/>
            <a:ext cx="7399663" cy="6647974"/>
          </a:xfrm>
          <a:prstGeom prst="triangl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25298" y="661774"/>
            <a:ext cx="2126256" cy="461665"/>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1:</a:t>
            </a:r>
          </a:p>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Essentials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cxnSp>
        <p:nvCxnSpPr>
          <p:cNvPr id="20" name="Straight Connector 19"/>
          <p:cNvCxnSpPr/>
          <p:nvPr/>
        </p:nvCxnSpPr>
        <p:spPr>
          <a:xfrm>
            <a:off x="7017745" y="2629163"/>
            <a:ext cx="2862548" cy="360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71990" y="4715219"/>
            <a:ext cx="5155894" cy="39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25298" y="2714072"/>
            <a:ext cx="2126256" cy="276999"/>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2: Convictions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7325298" y="4789387"/>
            <a:ext cx="2126256" cy="276999"/>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3: Preferences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741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63519">
            <a:off x="7954218" y="724116"/>
            <a:ext cx="366712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6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2" name="TextBox 1"/>
          <p:cNvSpPr txBox="1"/>
          <p:nvPr/>
        </p:nvSpPr>
        <p:spPr>
          <a:xfrm>
            <a:off x="1185" y="980501"/>
            <a:ext cx="12190815" cy="4154984"/>
          </a:xfrm>
          <a:prstGeom prst="rect">
            <a:avLst/>
          </a:prstGeom>
          <a:noFill/>
        </p:spPr>
        <p:txBody>
          <a:bodyPr wrap="square" rtlCol="0">
            <a:spAutoFit/>
          </a:bodyPr>
          <a:lstStyle/>
          <a:p>
            <a:pPr algn="ctr"/>
            <a:r>
              <a:rPr lang="en-US" sz="8800" dirty="0" smtClean="0">
                <a:latin typeface="Arial Rounded MT Bold" panose="020F0704030504030204" pitchFamily="34" charset="0"/>
              </a:rPr>
              <a:t>What’s the   </a:t>
            </a:r>
            <a:r>
              <a:rPr lang="en-US" sz="8800" dirty="0" smtClean="0">
                <a:effectLst>
                  <a:glow rad="228600">
                    <a:schemeClr val="accent4">
                      <a:satMod val="175000"/>
                      <a:alpha val="40000"/>
                    </a:schemeClr>
                  </a:glow>
                </a:effectLst>
                <a:latin typeface="Arial Black" panose="020B0A04020102020204" pitchFamily="34" charset="0"/>
              </a:rPr>
              <a:t>DIFFERENCE </a:t>
            </a:r>
            <a:r>
              <a:rPr lang="en-US" sz="8800" dirty="0" smtClean="0">
                <a:latin typeface="Arial Rounded MT Bold" panose="020F0704030504030204" pitchFamily="34" charset="0"/>
              </a:rPr>
              <a:t>With Each Denomination?</a:t>
            </a:r>
            <a:endParaRPr lang="en-US" sz="8800" dirty="0">
              <a:latin typeface="Arial Rounded MT Bold" panose="020F0704030504030204" pitchFamily="34" charset="0"/>
            </a:endParaRPr>
          </a:p>
        </p:txBody>
      </p:sp>
    </p:spTree>
    <p:extLst>
      <p:ext uri="{BB962C8B-B14F-4D97-AF65-F5344CB8AC3E}">
        <p14:creationId xmlns:p14="http://schemas.microsoft.com/office/powerpoint/2010/main" val="23738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2" name="TextBox 1"/>
          <p:cNvSpPr txBox="1"/>
          <p:nvPr/>
        </p:nvSpPr>
        <p:spPr>
          <a:xfrm>
            <a:off x="1185" y="980501"/>
            <a:ext cx="12190815" cy="4154984"/>
          </a:xfrm>
          <a:prstGeom prst="rect">
            <a:avLst/>
          </a:prstGeom>
          <a:noFill/>
        </p:spPr>
        <p:txBody>
          <a:bodyPr wrap="square" rtlCol="0">
            <a:spAutoFit/>
          </a:bodyPr>
          <a:lstStyle/>
          <a:p>
            <a:pPr algn="ctr"/>
            <a:r>
              <a:rPr lang="en-US" sz="8800" dirty="0" smtClean="0">
                <a:latin typeface="Arial Rounded MT Bold" panose="020F0704030504030204" pitchFamily="34" charset="0"/>
              </a:rPr>
              <a:t>Why Do We Have So Many Different  </a:t>
            </a:r>
            <a:r>
              <a:rPr lang="en-US" sz="8800" dirty="0" smtClean="0">
                <a:effectLst>
                  <a:glow rad="228600">
                    <a:schemeClr val="accent4">
                      <a:satMod val="175000"/>
                      <a:alpha val="40000"/>
                    </a:schemeClr>
                  </a:glow>
                </a:effectLst>
                <a:latin typeface="Arial Black" panose="020B0A04020102020204" pitchFamily="34" charset="0"/>
              </a:rPr>
              <a:t>DENOMINATIONS?</a:t>
            </a:r>
            <a:endParaRPr lang="en-US" sz="8800" dirty="0">
              <a:latin typeface="Arial Rounded MT Bold" panose="020F0704030504030204" pitchFamily="34" charset="0"/>
            </a:endParaRPr>
          </a:p>
        </p:txBody>
      </p:sp>
    </p:spTree>
    <p:extLst>
      <p:ext uri="{BB962C8B-B14F-4D97-AF65-F5344CB8AC3E}">
        <p14:creationId xmlns:p14="http://schemas.microsoft.com/office/powerpoint/2010/main" val="19089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100452" y="951839"/>
            <a:ext cx="11991097" cy="4852610"/>
          </a:xfrm>
          <a:prstGeom prst="rect">
            <a:avLst/>
          </a:prstGeom>
        </p:spPr>
        <p:txBody>
          <a:bodyPr wrap="square">
            <a:spAutoFit/>
          </a:bodyPr>
          <a:lstStyle/>
          <a:p>
            <a:r>
              <a:rPr lang="en-US" sz="3200" b="1" baseline="30000" dirty="0">
                <a:latin typeface="Arial Rounded MT Bold" panose="020F0704030504030204" pitchFamily="34" charset="0"/>
              </a:rPr>
              <a:t>21 </a:t>
            </a:r>
            <a:r>
              <a:rPr lang="en-US" sz="3200" dirty="0">
                <a:latin typeface="Arial Rounded MT Bold" panose="020F0704030504030204" pitchFamily="34" charset="0"/>
              </a:rPr>
              <a:t>“Not everyone who calls out to me, ‘Lord! Lord!’ will enter the Kingdom of Heaven. Only those who actually do the will of my Father in heaven will enter. </a:t>
            </a:r>
            <a:endParaRPr lang="en-US" sz="3200" dirty="0" smtClean="0">
              <a:latin typeface="Arial Rounded MT Bold" panose="020F0704030504030204" pitchFamily="34" charset="0"/>
            </a:endParaRPr>
          </a:p>
          <a:p>
            <a:endParaRPr lang="en-US" sz="3200" b="1" baseline="30000" dirty="0" smtClean="0">
              <a:latin typeface="Arial Rounded MT Bold" panose="020F0704030504030204" pitchFamily="34" charset="0"/>
            </a:endParaRPr>
          </a:p>
          <a:p>
            <a:r>
              <a:rPr lang="en-US" sz="3200" b="1" baseline="30000" dirty="0" smtClean="0">
                <a:latin typeface="Arial Rounded MT Bold" panose="020F0704030504030204" pitchFamily="34" charset="0"/>
              </a:rPr>
              <a:t>22</a:t>
            </a:r>
            <a:r>
              <a:rPr lang="en-US" sz="3200" b="1" baseline="30000" dirty="0">
                <a:latin typeface="Arial Rounded MT Bold" panose="020F0704030504030204" pitchFamily="34" charset="0"/>
              </a:rPr>
              <a:t> </a:t>
            </a:r>
            <a:r>
              <a:rPr lang="en-US" sz="3200" dirty="0">
                <a:latin typeface="Arial Rounded MT Bold" panose="020F0704030504030204" pitchFamily="34" charset="0"/>
              </a:rPr>
              <a:t>On judgment day many will say to me, ‘Lord! Lord! We prophesied in your name and cast out demons in your name and performed many miracles in your name.’ </a:t>
            </a:r>
            <a:endParaRPr lang="en-US" sz="3200" dirty="0" smtClean="0">
              <a:latin typeface="Arial Rounded MT Bold" panose="020F0704030504030204" pitchFamily="34" charset="0"/>
            </a:endParaRPr>
          </a:p>
          <a:p>
            <a:endParaRPr lang="en-US" sz="3200" dirty="0" smtClean="0">
              <a:latin typeface="Arial Rounded MT Bold" panose="020F0704030504030204" pitchFamily="34" charset="0"/>
            </a:endParaRPr>
          </a:p>
          <a:p>
            <a:r>
              <a:rPr lang="en-US" sz="3200" b="1" baseline="30000" dirty="0" smtClean="0">
                <a:latin typeface="Arial Rounded MT Bold" panose="020F0704030504030204" pitchFamily="34" charset="0"/>
              </a:rPr>
              <a:t>23</a:t>
            </a:r>
            <a:r>
              <a:rPr lang="en-US" sz="3200" b="1" baseline="30000" dirty="0">
                <a:latin typeface="Arial Rounded MT Bold" panose="020F0704030504030204" pitchFamily="34" charset="0"/>
              </a:rPr>
              <a:t> </a:t>
            </a:r>
            <a:r>
              <a:rPr lang="en-US" sz="3200" dirty="0">
                <a:latin typeface="Arial Rounded MT Bold" panose="020F0704030504030204" pitchFamily="34" charset="0"/>
              </a:rPr>
              <a:t>But I will reply, ‘I never knew you. Get away from me, you who break God’s laws.’</a:t>
            </a:r>
            <a:endParaRPr lang="en-US" sz="2400" dirty="0">
              <a:latin typeface="Arial Rounded MT Bold" panose="020F0704030504030204" pitchFamily="34" charset="0"/>
              <a:ea typeface="Open Sans Light" panose="020B0306030504020204" pitchFamily="34" charset="0"/>
              <a:cs typeface="Arial" panose="020B0604020202020204" pitchFamily="34" charset="0"/>
            </a:endParaRPr>
          </a:p>
        </p:txBody>
      </p:sp>
      <p:pic>
        <p:nvPicPr>
          <p:cNvPr id="7"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579" y="951839"/>
            <a:ext cx="3182200" cy="6244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69414" y="6396335"/>
            <a:ext cx="3122586" cy="461665"/>
          </a:xfrm>
          <a:prstGeom prst="rect">
            <a:avLst/>
          </a:prstGeom>
        </p:spPr>
        <p:txBody>
          <a:bodyPr wrap="none">
            <a:spAutoFit/>
          </a:bodyPr>
          <a:lstStyle/>
          <a:p>
            <a:pPr algn="r"/>
            <a:r>
              <a:rPr lang="en-US" sz="2400" dirty="0" smtClean="0">
                <a:solidFill>
                  <a:srgbClr val="000000"/>
                </a:solidFill>
                <a:latin typeface="Arial" panose="020B0604020202020204" pitchFamily="34" charset="0"/>
                <a:cs typeface="Arial" panose="020B0604020202020204" pitchFamily="34" charset="0"/>
              </a:rPr>
              <a:t>Matthew 7:21-23 NLT</a:t>
            </a:r>
            <a:endParaRPr lang="en-US" sz="2400" dirty="0">
              <a:latin typeface="Arial" panose="020B0604020202020204" pitchFamily="34" charset="0"/>
              <a:cs typeface="Arial" panose="020B0604020202020204" pitchFamily="34" charset="0"/>
            </a:endParaRPr>
          </a:p>
        </p:txBody>
      </p:sp>
      <p:pic>
        <p:nvPicPr>
          <p:cNvPr id="9" name="Picture 8"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49288"/>
            <a:ext cx="2606566" cy="569038"/>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1 9"/>
          <p:cNvSpPr/>
          <p:nvPr/>
        </p:nvSpPr>
        <p:spPr>
          <a:xfrm>
            <a:off x="2904368" y="38462"/>
            <a:ext cx="3191632" cy="849958"/>
          </a:xfrm>
          <a:prstGeom prst="borderCallout1">
            <a:avLst>
              <a:gd name="adj1" fmla="val 50647"/>
              <a:gd name="adj2" fmla="val -274"/>
              <a:gd name="adj3" fmla="val 107659"/>
              <a:gd name="adj4" fmla="val -2661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Conclusion to the Sermon on the Mount</a:t>
            </a:r>
            <a:endParaRPr lang="en-US" dirty="0">
              <a:solidFill>
                <a:schemeClr val="tx1"/>
              </a:solidFill>
              <a:latin typeface="Arial Rounded MT Bold" panose="020F0704030504030204" pitchFamily="34" charset="0"/>
            </a:endParaRPr>
          </a:p>
        </p:txBody>
      </p:sp>
      <p:sp>
        <p:nvSpPr>
          <p:cNvPr id="11" name="Line Callout 1 10"/>
          <p:cNvSpPr/>
          <p:nvPr/>
        </p:nvSpPr>
        <p:spPr>
          <a:xfrm>
            <a:off x="6184654" y="5277636"/>
            <a:ext cx="4077148" cy="1146988"/>
          </a:xfrm>
          <a:prstGeom prst="borderCallout1">
            <a:avLst>
              <a:gd name="adj1" fmla="val 50647"/>
              <a:gd name="adj2" fmla="val -274"/>
              <a:gd name="adj3" fmla="val 305"/>
              <a:gd name="adj4" fmla="val -16008"/>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You CANNOT EARN your way into heaven, no matter the deed</a:t>
            </a:r>
            <a:endParaRPr lang="en-US" dirty="0">
              <a:solidFill>
                <a:schemeClr val="tx1"/>
              </a:solidFill>
              <a:latin typeface="Arial Rounded MT Bold" panose="020F0704030504030204" pitchFamily="34" charset="0"/>
            </a:endParaRPr>
          </a:p>
        </p:txBody>
      </p:sp>
      <p:pic>
        <p:nvPicPr>
          <p:cNvPr id="12" name="Picture 11"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785" y="3818326"/>
            <a:ext cx="2475540" cy="569038"/>
          </a:xfrm>
          <a:prstGeom prst="rect">
            <a:avLst/>
          </a:prstGeom>
          <a:noFill/>
          <a:extLst>
            <a:ext uri="{909E8E84-426E-40DD-AFC4-6F175D3DCCD1}">
              <a14:hiddenFill xmlns:a14="http://schemas.microsoft.com/office/drawing/2010/main">
                <a:solidFill>
                  <a:srgbClr val="FFFFFF"/>
                </a:solidFill>
              </a14:hiddenFill>
            </a:ext>
          </a:extLst>
        </p:spPr>
      </p:pic>
      <p:sp>
        <p:nvSpPr>
          <p:cNvPr id="13" name="Line Callout 1 12"/>
          <p:cNvSpPr/>
          <p:nvPr/>
        </p:nvSpPr>
        <p:spPr>
          <a:xfrm>
            <a:off x="2606567" y="2349454"/>
            <a:ext cx="3191632" cy="849958"/>
          </a:xfrm>
          <a:prstGeom prst="borderCallout1">
            <a:avLst>
              <a:gd name="adj1" fmla="val 50647"/>
              <a:gd name="adj2" fmla="val -274"/>
              <a:gd name="adj3" fmla="val 107659"/>
              <a:gd name="adj4" fmla="val -2661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Even people who preached God’s Word! </a:t>
            </a:r>
            <a:endParaRPr lang="en-US" dirty="0">
              <a:solidFill>
                <a:schemeClr val="tx1"/>
              </a:solidFill>
              <a:latin typeface="Arial Rounded MT Bold" panose="020F0704030504030204" pitchFamily="34" charset="0"/>
            </a:endParaRPr>
          </a:p>
        </p:txBody>
      </p:sp>
      <p:pic>
        <p:nvPicPr>
          <p:cNvPr id="14" name="Picture 13"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009" y="3249288"/>
            <a:ext cx="2475540" cy="569038"/>
          </a:xfrm>
          <a:prstGeom prst="rect">
            <a:avLst/>
          </a:prstGeom>
          <a:noFill/>
          <a:extLst>
            <a:ext uri="{909E8E84-426E-40DD-AFC4-6F175D3DCCD1}">
              <a14:hiddenFill xmlns:a14="http://schemas.microsoft.com/office/drawing/2010/main">
                <a:solidFill>
                  <a:srgbClr val="FFFFFF"/>
                </a:solidFill>
              </a14:hiddenFill>
            </a:ext>
          </a:extLst>
        </p:spPr>
      </p:pic>
      <p:sp>
        <p:nvSpPr>
          <p:cNvPr id="15" name="Line Callout 1 14"/>
          <p:cNvSpPr/>
          <p:nvPr/>
        </p:nvSpPr>
        <p:spPr>
          <a:xfrm flipH="1">
            <a:off x="6184654" y="2511680"/>
            <a:ext cx="2517511" cy="849958"/>
          </a:xfrm>
          <a:prstGeom prst="borderCallout1">
            <a:avLst>
              <a:gd name="adj1" fmla="val 50647"/>
              <a:gd name="adj2" fmla="val -274"/>
              <a:gd name="adj3" fmla="val 122498"/>
              <a:gd name="adj4" fmla="val -1618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anose="020F0704030504030204" pitchFamily="34" charset="0"/>
              </a:rPr>
              <a:t>They did it for their own glory not God’s</a:t>
            </a:r>
            <a:endParaRPr lang="en-US" dirty="0">
              <a:solidFill>
                <a:schemeClr val="tx1"/>
              </a:solidFill>
              <a:latin typeface="Arial Rounded MT Bold" panose="020F0704030504030204" pitchFamily="34" charset="0"/>
            </a:endParaRPr>
          </a:p>
        </p:txBody>
      </p:sp>
      <p:sp>
        <p:nvSpPr>
          <p:cNvPr id="4" name="Left-Right Arrow 3"/>
          <p:cNvSpPr/>
          <p:nvPr/>
        </p:nvSpPr>
        <p:spPr>
          <a:xfrm rot="20682193">
            <a:off x="8735520" y="3571585"/>
            <a:ext cx="934636" cy="37837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018" y="4727471"/>
            <a:ext cx="3889181" cy="56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2">
                                            <p:txEl>
                                              <p:pRg st="4" end="4"/>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par>
                                <p:cTn id="67" presetID="53" presetClass="entr" presetSubtype="16"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3" grpId="0" animBg="1"/>
      <p:bldP spid="15"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39045"/>
            <a:ext cx="12192000" cy="830997"/>
          </a:xfrm>
          <a:prstGeom prst="rect">
            <a:avLst/>
          </a:prstGeom>
          <a:noFill/>
        </p:spPr>
        <p:txBody>
          <a:bodyPr wrap="square" rtlCol="0">
            <a:spAutoFit/>
          </a:bodyPr>
          <a:lstStyle/>
          <a:p>
            <a:pPr algn="ctr"/>
            <a:r>
              <a:rPr lang="en-US" sz="4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Tree>
    <p:extLst>
      <p:ext uri="{BB962C8B-B14F-4D97-AF65-F5344CB8AC3E}">
        <p14:creationId xmlns:p14="http://schemas.microsoft.com/office/powerpoint/2010/main" val="3974268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397297"/>
            <a:ext cx="5943600" cy="6365453"/>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51942" y="397297"/>
            <a:ext cx="7535283" cy="636545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815105" y="488391"/>
            <a:ext cx="107413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8458790" y="488391"/>
            <a:ext cx="1532595"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308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73438"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Tree>
    <p:extLst>
      <p:ext uri="{BB962C8B-B14F-4D97-AF65-F5344CB8AC3E}">
        <p14:creationId xmlns:p14="http://schemas.microsoft.com/office/powerpoint/2010/main" val="2843904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73438"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11" name="Line Callout 1 10"/>
          <p:cNvSpPr/>
          <p:nvPr/>
        </p:nvSpPr>
        <p:spPr>
          <a:xfrm>
            <a:off x="5799668" y="2383157"/>
            <a:ext cx="5540994" cy="1382550"/>
          </a:xfrm>
          <a:prstGeom prst="borderCallout1">
            <a:avLst>
              <a:gd name="adj1" fmla="val 20621"/>
              <a:gd name="adj2" fmla="val 142"/>
              <a:gd name="adj3" fmla="val 54513"/>
              <a:gd name="adj4" fmla="val -52747"/>
            </a:avLst>
          </a:prstGeom>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Orthodox means “accepted, standard, right”</a:t>
            </a:r>
          </a:p>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(Official name is The Orthodox Catholic Church)</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Line Callout 1 11"/>
          <p:cNvSpPr/>
          <p:nvPr/>
        </p:nvSpPr>
        <p:spPr>
          <a:xfrm>
            <a:off x="5799668" y="4965106"/>
            <a:ext cx="5540994" cy="1382550"/>
          </a:xfrm>
          <a:prstGeom prst="borderCallout1">
            <a:avLst>
              <a:gd name="adj1" fmla="val 20621"/>
              <a:gd name="adj2" fmla="val 142"/>
              <a:gd name="adj3" fmla="val 51472"/>
              <a:gd name="adj4" fmla="val -50471"/>
            </a:avLst>
          </a:prstGeom>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Does not consider itself a denomination</a:t>
            </a:r>
          </a:p>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but the true Church</a:t>
            </a:r>
          </a:p>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Catholic means “universal” </a:t>
            </a:r>
          </a:p>
        </p:txBody>
      </p:sp>
    </p:spTree>
    <p:extLst>
      <p:ext uri="{BB962C8B-B14F-4D97-AF65-F5344CB8AC3E}">
        <p14:creationId xmlns:p14="http://schemas.microsoft.com/office/powerpoint/2010/main" val="2063490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Tree>
    <p:extLst>
      <p:ext uri="{BB962C8B-B14F-4D97-AF65-F5344CB8AC3E}">
        <p14:creationId xmlns:p14="http://schemas.microsoft.com/office/powerpoint/2010/main" val="2316510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3" name="Line Callout 1 32"/>
          <p:cNvSpPr/>
          <p:nvPr/>
        </p:nvSpPr>
        <p:spPr>
          <a:xfrm>
            <a:off x="6601832" y="2868791"/>
            <a:ext cx="5265074" cy="1745936"/>
          </a:xfrm>
          <a:prstGeom prst="borderCallout1">
            <a:avLst>
              <a:gd name="adj1" fmla="val 20621"/>
              <a:gd name="adj2" fmla="val 142"/>
              <a:gd name="adj3" fmla="val 28107"/>
              <a:gd name="adj4" fmla="val -10127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“Queen of Heaven”</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She was born immaculate, stayed sinless, remained a virgin, and that God took her body to heaven.  </a:t>
            </a:r>
          </a:p>
        </p:txBody>
      </p:sp>
      <p:sp>
        <p:nvSpPr>
          <p:cNvPr id="34" name="Line Callout 1 33"/>
          <p:cNvSpPr/>
          <p:nvPr/>
        </p:nvSpPr>
        <p:spPr>
          <a:xfrm>
            <a:off x="6601832" y="1067771"/>
            <a:ext cx="5265074" cy="1382550"/>
          </a:xfrm>
          <a:prstGeom prst="borderCallout1">
            <a:avLst>
              <a:gd name="adj1" fmla="val 20621"/>
              <a:gd name="adj2" fmla="val 142"/>
              <a:gd name="adj3" fmla="val 56794"/>
              <a:gd name="adj4" fmla="val -9959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God or his spirit can be in physical objects, usually to bring about miracles when touched or prayed to.</a:t>
            </a:r>
          </a:p>
        </p:txBody>
      </p:sp>
    </p:spTree>
    <p:extLst>
      <p:ext uri="{BB962C8B-B14F-4D97-AF65-F5344CB8AC3E}">
        <p14:creationId xmlns:p14="http://schemas.microsoft.com/office/powerpoint/2010/main" val="3392155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03100"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0" name="Line Callout 1 29"/>
          <p:cNvSpPr/>
          <p:nvPr/>
        </p:nvSpPr>
        <p:spPr>
          <a:xfrm>
            <a:off x="6313655" y="4669811"/>
            <a:ext cx="5265074" cy="1382550"/>
          </a:xfrm>
          <a:prstGeom prst="borderCallout1">
            <a:avLst>
              <a:gd name="adj1" fmla="val 20621"/>
              <a:gd name="adj2" fmla="val 142"/>
              <a:gd name="adj3" fmla="val -32453"/>
              <a:gd name="adj4" fmla="val -7281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Apocrypha means “hidden books”</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14 books written during the time of “the great silence” where God did not speak for 400 years.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Line Callout 1 32"/>
          <p:cNvSpPr/>
          <p:nvPr/>
        </p:nvSpPr>
        <p:spPr>
          <a:xfrm>
            <a:off x="6601832" y="2868791"/>
            <a:ext cx="5265074" cy="1382550"/>
          </a:xfrm>
          <a:prstGeom prst="borderCallout1">
            <a:avLst>
              <a:gd name="adj1" fmla="val 20621"/>
              <a:gd name="adj2" fmla="val 142"/>
              <a:gd name="adj3" fmla="val 24920"/>
              <a:gd name="adj4" fmla="val -5168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People pray to saints and the saints </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pray to God on their behalf.</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Line Callout 1 33"/>
          <p:cNvSpPr/>
          <p:nvPr/>
        </p:nvSpPr>
        <p:spPr>
          <a:xfrm>
            <a:off x="6601832" y="1067771"/>
            <a:ext cx="5265074" cy="1382550"/>
          </a:xfrm>
          <a:prstGeom prst="borderCallout1">
            <a:avLst>
              <a:gd name="adj1" fmla="val 20621"/>
              <a:gd name="adj2" fmla="val 142"/>
              <a:gd name="adj3" fmla="val 52013"/>
              <a:gd name="adj4" fmla="val -6235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 bread and wine of communion miraculously changes to the actual body and blood of Christ. For everyone who takes communion every time.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065740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91377"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35779"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TextBox 26"/>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8"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720"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3" name="Line Callout 1 32"/>
          <p:cNvSpPr/>
          <p:nvPr/>
        </p:nvSpPr>
        <p:spPr>
          <a:xfrm>
            <a:off x="6390772" y="3499608"/>
            <a:ext cx="5562529" cy="2355790"/>
          </a:xfrm>
          <a:prstGeom prst="borderCallout1">
            <a:avLst>
              <a:gd name="adj1" fmla="val 20621"/>
              <a:gd name="adj2" fmla="val 142"/>
              <a:gd name="adj3" fmla="val 80700"/>
              <a:gd name="adj4" fmla="val -8746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Purgatory means “to burn off”</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Jesus’ sacrifice DOES NOT remove all sin, but only those sins committed before repentance and baptism.  Those sins committed afterwards are on the believer’s head and must be “dealt with” in purgatory.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565998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53522"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97924"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TextBox 26"/>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8"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865"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3" name="Line Callout 1 32"/>
          <p:cNvSpPr/>
          <p:nvPr/>
        </p:nvSpPr>
        <p:spPr>
          <a:xfrm>
            <a:off x="6390772" y="3499608"/>
            <a:ext cx="5562529" cy="2355790"/>
          </a:xfrm>
          <a:prstGeom prst="borderCallout1">
            <a:avLst>
              <a:gd name="adj1" fmla="val 20621"/>
              <a:gd name="adj2" fmla="val 142"/>
              <a:gd name="adj3" fmla="val 66203"/>
              <a:gd name="adj4" fmla="val -4507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 Pope is the supreme spiritual leader of the Church</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Controls church doctrine.  The apostle Peter was considered the first Pope.  The Pope became infallible (incapable of making mistakes or being wrong) </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in the year 1870.</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20482"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9853" y="232070"/>
            <a:ext cx="3431307" cy="2573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61696" y="2751637"/>
            <a:ext cx="3620424" cy="369332"/>
          </a:xfrm>
          <a:prstGeom prst="rect">
            <a:avLst/>
          </a:prstGeom>
        </p:spPr>
        <p:txBody>
          <a:bodyPr wrap="square">
            <a:spAutoFit/>
          </a:bodyPr>
          <a:lstStyle/>
          <a:p>
            <a:pPr algn="ct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Pope Francis is the 266</a:t>
            </a:r>
            <a:r>
              <a:rPr lang="en-US" baseline="30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th</a:t>
            </a:r>
            <a:r>
              <a:rPr lang="en-US"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leader of the church</a:t>
            </a:r>
            <a:endParaRPr lang="en-US" dirty="0"/>
          </a:p>
        </p:txBody>
      </p:sp>
      <p:sp>
        <p:nvSpPr>
          <p:cNvPr id="34" name="Rectangle 33"/>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24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65" y="0"/>
            <a:ext cx="12190815" cy="6858667"/>
          </a:xfrm>
          <a:prstGeom prst="rect">
            <a:avLst/>
          </a:prstGeom>
        </p:spPr>
      </p:pic>
      <p:sp>
        <p:nvSpPr>
          <p:cNvPr id="6" name="Rectangle 5"/>
          <p:cNvSpPr/>
          <p:nvPr/>
        </p:nvSpPr>
        <p:spPr>
          <a:xfrm>
            <a:off x="123866" y="215190"/>
            <a:ext cx="11731062" cy="1692771"/>
          </a:xfrm>
          <a:prstGeom prst="rect">
            <a:avLst/>
          </a:prstGeom>
        </p:spPr>
        <p:txBody>
          <a:bodyPr wrap="square">
            <a:spAutoFit/>
          </a:bodyPr>
          <a:lstStyle/>
          <a:p>
            <a:r>
              <a:rPr lang="en-US" sz="6000" dirty="0">
                <a:latin typeface="Open Sans Condensed" panose="020B0806030504020204" pitchFamily="34" charset="0"/>
                <a:ea typeface="Open Sans Condensed" panose="020B0806030504020204" pitchFamily="34" charset="0"/>
                <a:cs typeface="Open Sans Condensed" panose="020B0806030504020204" pitchFamily="34" charset="0"/>
              </a:rPr>
              <a:t>Denomination:  </a:t>
            </a:r>
            <a:endParaRPr lang="en-US" sz="6000" dirty="0" smtClean="0">
              <a:latin typeface="Open Sans Condensed" panose="020B0806030504020204" pitchFamily="34" charset="0"/>
              <a:ea typeface="Open Sans Condensed" panose="020B0806030504020204" pitchFamily="34" charset="0"/>
              <a:cs typeface="Open Sans Condensed" panose="020B0806030504020204" pitchFamily="34" charset="0"/>
            </a:endParaRPr>
          </a:p>
          <a:p>
            <a:r>
              <a:rPr lang="en-US" sz="4400" dirty="0" smtClean="0">
                <a:latin typeface="Open Sans Light" panose="020B0306030504020204" pitchFamily="34" charset="0"/>
                <a:ea typeface="Open Sans Light" panose="020B0306030504020204" pitchFamily="34" charset="0"/>
                <a:cs typeface="Open Sans Light" panose="020B0306030504020204" pitchFamily="34" charset="0"/>
              </a:rPr>
              <a:t>Latin </a:t>
            </a:r>
            <a:r>
              <a:rPr lang="en-US" sz="4400" i="1" dirty="0" err="1">
                <a:latin typeface="Open Sans Light" panose="020B0306030504020204" pitchFamily="34" charset="0"/>
                <a:ea typeface="Open Sans Light" panose="020B0306030504020204" pitchFamily="34" charset="0"/>
                <a:cs typeface="Open Sans Light" panose="020B0306030504020204" pitchFamily="34" charset="0"/>
              </a:rPr>
              <a:t>denominare</a:t>
            </a:r>
            <a:r>
              <a:rPr lang="en-US" sz="4400" dirty="0">
                <a:latin typeface="Open Sans Light" panose="020B0306030504020204" pitchFamily="34" charset="0"/>
                <a:ea typeface="Open Sans Light" panose="020B0306030504020204" pitchFamily="34" charset="0"/>
                <a:cs typeface="Open Sans Light" panose="020B0306030504020204" pitchFamily="34" charset="0"/>
              </a:rPr>
              <a:t> meaning “to </a:t>
            </a:r>
            <a:r>
              <a:rPr lang="en-US" sz="4400" dirty="0" smtClean="0">
                <a:latin typeface="Open Sans Light" panose="020B0306030504020204" pitchFamily="34" charset="0"/>
                <a:ea typeface="Open Sans Light" panose="020B0306030504020204" pitchFamily="34" charset="0"/>
                <a:cs typeface="Open Sans Light" panose="020B0306030504020204" pitchFamily="34" charset="0"/>
              </a:rPr>
              <a:t>name”</a:t>
            </a:r>
            <a:endParaRPr lang="en-US" sz="5400" b="1" dirty="0">
              <a:effectLst>
                <a:glow rad="228600">
                  <a:schemeClr val="accent2">
                    <a:satMod val="175000"/>
                    <a:alpha val="40000"/>
                  </a:schemeClr>
                </a:glow>
              </a:effectLst>
              <a:latin typeface="Arial Narrow" panose="020B0606020202030204" pitchFamily="34" charset="0"/>
              <a:cs typeface="Arial" panose="020B0604020202020204" pitchFamily="34" charset="0"/>
            </a:endParaRPr>
          </a:p>
        </p:txBody>
      </p:sp>
      <p:sp>
        <p:nvSpPr>
          <p:cNvPr id="3" name="Rectangle 2"/>
          <p:cNvSpPr/>
          <p:nvPr/>
        </p:nvSpPr>
        <p:spPr>
          <a:xfrm>
            <a:off x="704192" y="2519120"/>
            <a:ext cx="11150735" cy="2123658"/>
          </a:xfrm>
          <a:prstGeom prst="rect">
            <a:avLst/>
          </a:prstGeom>
        </p:spPr>
        <p:txBody>
          <a:bodyPr wrap="square">
            <a:spAutoFit/>
          </a:bodyPr>
          <a:lstStyle/>
          <a:p>
            <a:pPr algn="ctr"/>
            <a:r>
              <a:rPr lang="en-US" sz="4400" dirty="0">
                <a:latin typeface="Arial Rounded MT Bold" panose="020F0704030504030204" pitchFamily="34" charset="0"/>
                <a:ea typeface="Open Sans Condensed" panose="020B0806030504020204" pitchFamily="34" charset="0"/>
                <a:cs typeface="Open Sans Condensed" panose="020B0806030504020204" pitchFamily="34" charset="0"/>
              </a:rPr>
              <a:t>Religious organization that </a:t>
            </a:r>
            <a:r>
              <a:rPr lang="en-US" sz="4400" dirty="0" smtClean="0">
                <a:latin typeface="Arial Rounded MT Bold" panose="020F0704030504030204" pitchFamily="34" charset="0"/>
                <a:ea typeface="Open Sans Condensed" panose="020B0806030504020204" pitchFamily="34" charset="0"/>
                <a:cs typeface="Open Sans Condensed" panose="020B0806030504020204" pitchFamily="34" charset="0"/>
              </a:rPr>
              <a:t>unites </a:t>
            </a:r>
            <a:r>
              <a:rPr lang="en-US" sz="4400" dirty="0">
                <a:latin typeface="Arial Rounded MT Bold" panose="020F0704030504030204" pitchFamily="34" charset="0"/>
                <a:ea typeface="Open Sans Condensed" panose="020B0806030504020204" pitchFamily="34" charset="0"/>
                <a:cs typeface="Open Sans Condensed" panose="020B0806030504020204" pitchFamily="34" charset="0"/>
              </a:rPr>
              <a:t>local congregations in a single, legal, and administrative body. </a:t>
            </a:r>
            <a:r>
              <a:rPr lang="en-US" sz="4400" dirty="0" smtClean="0">
                <a:latin typeface="Arial Rounded MT Bold" panose="020F0704030504030204" pitchFamily="34" charset="0"/>
                <a:ea typeface="Open Sans Condensed" panose="020B0806030504020204" pitchFamily="34" charset="0"/>
                <a:cs typeface="Open Sans Condensed" panose="020B0806030504020204" pitchFamily="34" charset="0"/>
              </a:rPr>
              <a:t> </a:t>
            </a:r>
            <a:endParaRPr lang="en-US" sz="6000" dirty="0">
              <a:latin typeface="Arial Rounded MT Bold" panose="020F070403050403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25353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36857"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82694"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81259"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TextBox 26"/>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8" name="Picture 20"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200"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See the sour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36" name="Picture 8" descr="See the source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Rectangle 5"/>
          <p:cNvSpPr/>
          <p:nvPr/>
        </p:nvSpPr>
        <p:spPr>
          <a:xfrm>
            <a:off x="4518280" y="3552316"/>
            <a:ext cx="1524000" cy="315005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13" name="Rectangular Callout 12"/>
          <p:cNvSpPr/>
          <p:nvPr/>
        </p:nvSpPr>
        <p:spPr>
          <a:xfrm>
            <a:off x="6468007" y="2705100"/>
            <a:ext cx="5599301" cy="3516263"/>
          </a:xfrm>
          <a:prstGeom prst="wedgeRectCallout">
            <a:avLst>
              <a:gd name="adj1" fmla="val -60831"/>
              <a:gd name="adj2" fmla="val 3610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Adam &amp; Eve’s Decision Brought </a:t>
            </a:r>
          </a:p>
          <a:p>
            <a:pPr algn="ctr"/>
            <a:r>
              <a:rPr lang="en-US" sz="32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Sin Into The World (Gen. 3:3)</a:t>
            </a:r>
          </a:p>
          <a:p>
            <a:pPr algn="ctr"/>
            <a:endParaRPr lang="en-US"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4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A</a:t>
            </a:r>
            <a:r>
              <a:rPr lang="en-US" sz="24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Adam’s sin is spiritually and physically </a:t>
            </a:r>
            <a:r>
              <a:rPr lang="en-US" sz="2400"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inherited</a:t>
            </a:r>
            <a:r>
              <a:rPr lang="en-US" sz="24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to all humankind</a:t>
            </a:r>
          </a:p>
          <a:p>
            <a:pPr algn="ctr"/>
            <a:endParaRPr lang="en-US"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4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B</a:t>
            </a:r>
            <a:r>
              <a:rPr lang="en-US" sz="24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Adam’s sin broke the </a:t>
            </a:r>
            <a:r>
              <a:rPr lang="en-US" sz="2400"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spiritual ‘connection’ </a:t>
            </a:r>
            <a:r>
              <a:rPr lang="en-US" sz="24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humans have with God</a:t>
            </a:r>
            <a:endParaRPr lang="en-US" sz="24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555577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407103"/>
            <a:ext cx="5689886" cy="35580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78242"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51942" y="4965106"/>
            <a:ext cx="1409700" cy="1683344"/>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10"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22644"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TextBox 26"/>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8" name="Picture 20"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585"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See the sour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36" name="Picture 8" descr="See the source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Rectangle 5"/>
          <p:cNvSpPr/>
          <p:nvPr/>
        </p:nvSpPr>
        <p:spPr>
          <a:xfrm>
            <a:off x="4518280" y="3552316"/>
            <a:ext cx="1524000" cy="315005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3" name="Line Callout 1 32"/>
          <p:cNvSpPr/>
          <p:nvPr/>
        </p:nvSpPr>
        <p:spPr>
          <a:xfrm>
            <a:off x="6423785" y="1807794"/>
            <a:ext cx="5562529" cy="2355790"/>
          </a:xfrm>
          <a:prstGeom prst="borderCallout1">
            <a:avLst>
              <a:gd name="adj1" fmla="val 20621"/>
              <a:gd name="adj2" fmla="val 142"/>
              <a:gd name="adj3" fmla="val 94730"/>
              <a:gd name="adj4" fmla="val -1537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Baptism = Salvation</a:t>
            </a:r>
          </a:p>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(or at least removal of original sin)</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They treat infant baptism as a new covenant equivalent of circumcision (it was required to join Hebrew or Mosaic covenants).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Rectangular Callout 33"/>
          <p:cNvSpPr/>
          <p:nvPr/>
        </p:nvSpPr>
        <p:spPr>
          <a:xfrm>
            <a:off x="6438783" y="4614727"/>
            <a:ext cx="5599301" cy="2153986"/>
          </a:xfrm>
          <a:prstGeom prst="wedgeRectCallout">
            <a:avLst>
              <a:gd name="adj1" fmla="val -60634"/>
              <a:gd name="adj2" fmla="val 797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Adam &amp; Eve’s Decision Brought Sin Into The World (Gen. 3:3)</a:t>
            </a:r>
          </a:p>
          <a:p>
            <a:pPr algn="ct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A</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Adam’s sin is spiritually and physically </a:t>
            </a:r>
            <a:r>
              <a:rPr lang="en-US" sz="2000"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inherited</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to all humankind</a:t>
            </a:r>
          </a:p>
          <a:p>
            <a:pPr algn="ct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B</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 Adam’s sin broke the </a:t>
            </a:r>
            <a:r>
              <a:rPr lang="en-US" sz="2000"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spiritual ‘connection’ </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humans have with God</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3255384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14" y="1295400"/>
            <a:ext cx="6019287"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0312" y="3804849"/>
            <a:ext cx="7536913"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40" name="Rectangle 39"/>
          <p:cNvSpPr/>
          <p:nvPr/>
        </p:nvSpPr>
        <p:spPr>
          <a:xfrm>
            <a:off x="4518280" y="3615377"/>
            <a:ext cx="1524000" cy="308699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42" name="TextBox 41"/>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2777970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14" y="1295400"/>
            <a:ext cx="6019287"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0312" y="3804849"/>
            <a:ext cx="7536913"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38" name="Line Callout 1 37"/>
          <p:cNvSpPr/>
          <p:nvPr/>
        </p:nvSpPr>
        <p:spPr>
          <a:xfrm flipH="1">
            <a:off x="410308" y="1665201"/>
            <a:ext cx="6151410" cy="1470614"/>
          </a:xfrm>
          <a:prstGeom prst="borderCallout1">
            <a:avLst>
              <a:gd name="adj1" fmla="val 49451"/>
              <a:gd name="adj2" fmla="val 349"/>
              <a:gd name="adj3" fmla="val -31625"/>
              <a:gd name="adj4" fmla="val -32548"/>
            </a:avLst>
          </a:prstGeom>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From the word “evangel” which means </a:t>
            </a:r>
          </a:p>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 good news of Jesus coming to save humanity.”</a:t>
            </a:r>
          </a:p>
          <a:p>
            <a:pPr algn="ctr"/>
            <a:r>
              <a:rPr lang="en-US" sz="2400" i="1"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 Bible is inerrant: without error or fault in all its teaching</a:t>
            </a:r>
          </a:p>
          <a:p>
            <a:pPr algn="ctr"/>
            <a:r>
              <a:rPr lang="en-US" sz="2400" i="1"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Emphasis on personal CONVERSION</a:t>
            </a:r>
          </a:p>
        </p:txBody>
      </p:sp>
      <p:sp>
        <p:nvSpPr>
          <p:cNvPr id="39" name="Line Callout 1 38"/>
          <p:cNvSpPr/>
          <p:nvPr/>
        </p:nvSpPr>
        <p:spPr>
          <a:xfrm flipH="1">
            <a:off x="410308" y="4066299"/>
            <a:ext cx="6146034" cy="1807225"/>
          </a:xfrm>
          <a:prstGeom prst="borderCallout1">
            <a:avLst>
              <a:gd name="adj1" fmla="val 46059"/>
              <a:gd name="adj2" fmla="val -479"/>
              <a:gd name="adj3" fmla="val 100354"/>
              <a:gd name="adj4" fmla="val -26453"/>
            </a:avLst>
          </a:prstGeom>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“Oldline” denominations with a rich heritage and</a:t>
            </a:r>
          </a:p>
          <a:p>
            <a:pPr algn="ctr"/>
            <a:r>
              <a:rPr lang="en-US" sz="24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similar theological beliefs </a:t>
            </a:r>
          </a:p>
          <a:p>
            <a:pPr algn="ctr"/>
            <a:r>
              <a:rPr lang="en-US" sz="2400" i="1" u="sng"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Modernity</a:t>
            </a:r>
            <a:r>
              <a:rPr lang="en-US" sz="2400"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sz="2400" i="1"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Scriptures need to be seen in light of their historical context and interpreted through today’s culture</a:t>
            </a:r>
          </a:p>
          <a:p>
            <a:pPr algn="ctr"/>
            <a:r>
              <a:rPr lang="en-US" sz="2400" i="1" dirty="0" smtClean="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Emphasis on a spiritual lifelong JOURNEY</a:t>
            </a:r>
          </a:p>
        </p:txBody>
      </p:sp>
      <p:sp>
        <p:nvSpPr>
          <p:cNvPr id="36" name="TextBox 35"/>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37" name="TextBox 36"/>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2420074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14" y="1295400"/>
            <a:ext cx="6019287"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631030"/>
            <a:ext cx="5414521" cy="31317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42" name="Rectangle 41"/>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2" descr="See the source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Line Callout 1 46"/>
          <p:cNvSpPr/>
          <p:nvPr/>
        </p:nvSpPr>
        <p:spPr>
          <a:xfrm flipH="1">
            <a:off x="243255" y="2351176"/>
            <a:ext cx="4901621" cy="2430848"/>
          </a:xfrm>
          <a:prstGeom prst="borderCallout1">
            <a:avLst>
              <a:gd name="adj1" fmla="val 20621"/>
              <a:gd name="adj2" fmla="val 142"/>
              <a:gd name="adj3" fmla="val 44505"/>
              <a:gd name="adj4" fmla="val -2614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Three levels of Christ’s blood &amp; body represented by the bread and drink:</a:t>
            </a:r>
          </a:p>
          <a:p>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1) LITTERALLY PRESENT: “</a:t>
            </a:r>
            <a:r>
              <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in, with, and under” </a:t>
            </a:r>
          </a:p>
          <a:p>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2) SPIRITUALLY PRESENT: with the two elements</a:t>
            </a:r>
          </a:p>
          <a:p>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3) REMEMBRANCE: only symbolic in nature</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850448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14" y="1295400"/>
            <a:ext cx="6019287"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692061"/>
            <a:ext cx="5414521" cy="3070689"/>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59225"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166"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14823"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43" name="Rectangle 42"/>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2" descr="See the source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1" name="TextBox 60"/>
          <p:cNvSpPr txBox="1"/>
          <p:nvPr/>
        </p:nvSpPr>
        <p:spPr>
          <a:xfrm>
            <a:off x="6176315" y="238303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2" name="Picture 26"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5324" t="9648" r="22680" b="21071"/>
          <a:stretch/>
        </p:blipFill>
        <p:spPr bwMode="auto">
          <a:xfrm>
            <a:off x="6310067" y="127356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11" name="Left-Right Arrow 10"/>
          <p:cNvSpPr/>
          <p:nvPr/>
        </p:nvSpPr>
        <p:spPr>
          <a:xfrm rot="18096360">
            <a:off x="4909269" y="2846967"/>
            <a:ext cx="1695857" cy="45735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Line Callout 1 62"/>
          <p:cNvSpPr/>
          <p:nvPr/>
        </p:nvSpPr>
        <p:spPr>
          <a:xfrm>
            <a:off x="7972225" y="3499608"/>
            <a:ext cx="3981076" cy="2106420"/>
          </a:xfrm>
          <a:prstGeom prst="borderCallout1">
            <a:avLst>
              <a:gd name="adj1" fmla="val 20621"/>
              <a:gd name="adj2" fmla="val 142"/>
              <a:gd name="adj3" fmla="val -54187"/>
              <a:gd name="adj4" fmla="val -2394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Baptism After Repentance:</a:t>
            </a: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Symbolically shows that you have already BEEN saved.  </a:t>
            </a:r>
          </a:p>
          <a:p>
            <a:pPr algn="ctr"/>
            <a:r>
              <a:rPr lang="en-US" sz="2400" i="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(some practice immersion while others accept pouring or sprinkling)</a:t>
            </a:r>
            <a:endParaRPr lang="en-US" sz="2400" i="1"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2931324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806930"/>
            <a:ext cx="5414521"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50" name="TextBox 49"/>
          <p:cNvSpPr txBox="1"/>
          <p:nvPr/>
        </p:nvSpPr>
        <p:spPr>
          <a:xfrm>
            <a:off x="5992076" y="5850921"/>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2" name="Picture 28"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Rectangle 50"/>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5" name="TextBox 44"/>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0" name="Picture 26" descr="See the source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56" name="Left-Right Arrow 55"/>
          <p:cNvSpPr/>
          <p:nvPr/>
        </p:nvSpPr>
        <p:spPr>
          <a:xfrm rot="17510724">
            <a:off x="6003490" y="3400302"/>
            <a:ext cx="2669637" cy="45735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432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806930"/>
            <a:ext cx="5414521"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50" name="TextBox 49"/>
          <p:cNvSpPr txBox="1"/>
          <p:nvPr/>
        </p:nvSpPr>
        <p:spPr>
          <a:xfrm>
            <a:off x="5992076" y="5850921"/>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2" name="Picture 28"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Rectangle 50"/>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5" name="TextBox 44"/>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0" name="Picture 26" descr="See the source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56" name="Left-Right Arrow 55"/>
          <p:cNvSpPr/>
          <p:nvPr/>
        </p:nvSpPr>
        <p:spPr>
          <a:xfrm rot="17510724">
            <a:off x="6003490" y="3400302"/>
            <a:ext cx="2669637" cy="45735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Line Callout 1 45"/>
          <p:cNvSpPr/>
          <p:nvPr/>
        </p:nvSpPr>
        <p:spPr>
          <a:xfrm>
            <a:off x="281281" y="1457113"/>
            <a:ext cx="5274174" cy="2340291"/>
          </a:xfrm>
          <a:prstGeom prst="borderCallout1">
            <a:avLst>
              <a:gd name="adj1" fmla="val 41998"/>
              <a:gd name="adj2" fmla="val 100629"/>
              <a:gd name="adj3" fmla="val 14938"/>
              <a:gd name="adj4" fmla="val 14321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Evangelical services tend to have more </a:t>
            </a: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experiential</a:t>
            </a: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worship and direct Bible interpretation teaching</a:t>
            </a:r>
          </a:p>
          <a:p>
            <a:pPr algn="ct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Mainline services are liturgical which means </a:t>
            </a:r>
            <a:r>
              <a:rPr lang="en-US" sz="2400" b="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ceremonial</a:t>
            </a: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in style based on rituals with prescripted prayers and creeds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2" name="Straight Connector 11"/>
          <p:cNvCxnSpPr/>
          <p:nvPr/>
        </p:nvCxnSpPr>
        <p:spPr>
          <a:xfrm>
            <a:off x="5541261" y="2400313"/>
            <a:ext cx="978683" cy="26148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49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3" y="3806930"/>
            <a:ext cx="6265660"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pic>
        <p:nvPicPr>
          <p:cNvPr id="1056" name="Picture 3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9495" y="1185757"/>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pic>
        <p:nvPicPr>
          <p:cNvPr id="51" name="Picture 24" descr="See the source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26389" y="3894995"/>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9355149" y="442581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TextBox 46"/>
          <p:cNvSpPr txBox="1"/>
          <p:nvPr/>
        </p:nvSpPr>
        <p:spPr>
          <a:xfrm>
            <a:off x="5961642" y="58883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48" name="Picture 28" descr="See the source 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2" descr="See the source imag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7" name="TextBox 56"/>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8" name="Picture 26" descr="See the source image"/>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9453433" y="6033080"/>
            <a:ext cx="2730761"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ne Callout 1 61"/>
          <p:cNvSpPr/>
          <p:nvPr/>
        </p:nvSpPr>
        <p:spPr>
          <a:xfrm>
            <a:off x="1182104" y="3191555"/>
            <a:ext cx="5708353" cy="2291042"/>
          </a:xfrm>
          <a:prstGeom prst="borderCallout1">
            <a:avLst>
              <a:gd name="adj1" fmla="val 20621"/>
              <a:gd name="adj2" fmla="val 99488"/>
              <a:gd name="adj3" fmla="val 44223"/>
              <a:gd name="adj4" fmla="val 14788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Due to their view of scripture interpretation many but not all ordain or accept members in the LGBTQ+ community</a:t>
            </a:r>
          </a:p>
          <a:p>
            <a:endParaRPr lang="en-US" sz="105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r>
              <a:rPr lang="en-US" sz="2400" i="1" u="sng"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Modernity</a:t>
            </a:r>
            <a:r>
              <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sz="2400" i="1"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Scriptures need to be seen in light of their historical context and interpreted through today’s </a:t>
            </a:r>
            <a:r>
              <a:rPr lang="en-US" sz="2400" i="1"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culture</a:t>
            </a: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p>
        </p:txBody>
      </p:sp>
    </p:spTree>
    <p:extLst>
      <p:ext uri="{BB962C8B-B14F-4D97-AF65-F5344CB8AC3E}">
        <p14:creationId xmlns:p14="http://schemas.microsoft.com/office/powerpoint/2010/main" val="1456301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0850" y="3774600"/>
            <a:ext cx="6302996"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57813"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754"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13411"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4564739" y="1211145"/>
            <a:ext cx="5151961" cy="2336147"/>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7976" y="378572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pic>
        <p:nvPicPr>
          <p:cNvPr id="1048" name="Picture 24"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28047" y="3855305"/>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9515565" y="444658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4" name="TextBox 43"/>
          <p:cNvSpPr txBox="1"/>
          <p:nvPr/>
        </p:nvSpPr>
        <p:spPr>
          <a:xfrm>
            <a:off x="9966464" y="2368863"/>
            <a:ext cx="1919932"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Assembly of God</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Pentecostal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Foursquare Gospel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Vineyard USA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6" name="Picture 3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9495" y="122729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4521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129091" y="1788524"/>
            <a:ext cx="1423950" cy="369332"/>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CHARISMATIC</a:t>
            </a:r>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 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050"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2221"/>
          <a:stretch/>
        </p:blipFill>
        <p:spPr bwMode="auto">
          <a:xfrm>
            <a:off x="10372341" y="684259"/>
            <a:ext cx="937451" cy="1081647"/>
          </a:xfrm>
          <a:prstGeom prst="rect">
            <a:avLst/>
          </a:prstGeom>
          <a:noFill/>
          <a:extLst>
            <a:ext uri="{909E8E84-426E-40DD-AFC4-6F175D3DCCD1}">
              <a14:hiddenFill xmlns:a14="http://schemas.microsoft.com/office/drawing/2010/main">
                <a:solidFill>
                  <a:srgbClr val="FFFFFF"/>
                </a:solidFill>
              </a14:hiddenFill>
            </a:ext>
          </a:extLst>
        </p:spPr>
      </p:pic>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6049653" y="2962690"/>
            <a:ext cx="1333808"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6049652" y="2919731"/>
            <a:ext cx="134432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2" descr="See the source imag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5209" b="17399"/>
          <a:stretch/>
        </p:blipFill>
        <p:spPr bwMode="auto">
          <a:xfrm>
            <a:off x="6147261" y="3095978"/>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961642" y="4105938"/>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
        <p:nvSpPr>
          <p:cNvPr id="51" name="TextBox 50"/>
          <p:cNvSpPr txBox="1"/>
          <p:nvPr/>
        </p:nvSpPr>
        <p:spPr>
          <a:xfrm>
            <a:off x="5961642" y="58883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52" name="Picture 28" descr="See the source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2" name="Picture 26" descr="See the source image"/>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9453433" y="6033080"/>
            <a:ext cx="2730761"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Callout 1 60"/>
          <p:cNvSpPr/>
          <p:nvPr/>
        </p:nvSpPr>
        <p:spPr>
          <a:xfrm>
            <a:off x="2908901" y="2836089"/>
            <a:ext cx="5708353" cy="1891542"/>
          </a:xfrm>
          <a:prstGeom prst="borderCallout1">
            <a:avLst>
              <a:gd name="adj1" fmla="val 20621"/>
              <a:gd name="adj2" fmla="val 99488"/>
              <a:gd name="adj3" fmla="val -76319"/>
              <a:gd name="adj4" fmla="val 13379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High emphasis on spiritual gifts, particularly speaking in tongues</a:t>
            </a:r>
            <a:r>
              <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(some believe it’s required).</a:t>
            </a:r>
          </a:p>
          <a:p>
            <a:pPr marL="457200" indent="-457200">
              <a:buFont typeface="+mj-lt"/>
              <a:buAutoNum type="arabicPeriod"/>
            </a:pP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Many believe in “second blessing” which means a believer can become sinless through sanctification.</a:t>
            </a:r>
          </a:p>
        </p:txBody>
      </p:sp>
    </p:spTree>
    <p:extLst>
      <p:ext uri="{BB962C8B-B14F-4D97-AF65-F5344CB8AC3E}">
        <p14:creationId xmlns:p14="http://schemas.microsoft.com/office/powerpoint/2010/main" val="2848013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7483"/>
            <a:ext cx="10058400" cy="5657850"/>
          </a:xfrm>
          <a:prstGeom prst="rect">
            <a:avLst/>
          </a:prstGeom>
        </p:spPr>
      </p:pic>
    </p:spTree>
    <p:extLst>
      <p:ext uri="{BB962C8B-B14F-4D97-AF65-F5344CB8AC3E}">
        <p14:creationId xmlns:p14="http://schemas.microsoft.com/office/powerpoint/2010/main" val="461777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806930"/>
            <a:ext cx="6398824"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59225"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166"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14823"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4523174" y="1148032"/>
            <a:ext cx="5151961" cy="2413116"/>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44" name="TextBox 43"/>
          <p:cNvSpPr txBox="1"/>
          <p:nvPr/>
        </p:nvSpPr>
        <p:spPr>
          <a:xfrm>
            <a:off x="9966464" y="2368863"/>
            <a:ext cx="1919932"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Assembly of God</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Pentecostal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Foursquare Gospel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Vineyard USA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6" name="Picture 3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129091" y="1788524"/>
            <a:ext cx="1423950" cy="369332"/>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CHARISMATIC</a:t>
            </a:r>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5961642" y="58883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1" name="Picture 28"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6049653" y="2962690"/>
            <a:ext cx="1255304"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049652" y="2919731"/>
            <a:ext cx="1255305"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056157" y="2962690"/>
            <a:ext cx="1275065" cy="151258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940071" y="40832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050"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2221"/>
          <a:stretch/>
        </p:blipFill>
        <p:spPr bwMode="auto">
          <a:xfrm>
            <a:off x="10372341" y="621199"/>
            <a:ext cx="937451" cy="108164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530462" y="0"/>
            <a:ext cx="2784637" cy="357643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2" descr="See the source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5209" b="17399"/>
          <a:stretch/>
        </p:blipFill>
        <p:spPr bwMode="auto">
          <a:xfrm>
            <a:off x="6158248" y="3108684"/>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7" name="Picture 26" descr="See the source imag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807801" y="39045"/>
            <a:ext cx="2537170" cy="646331"/>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Seventh Day Adventist</a:t>
            </a:r>
          </a:p>
          <a:p>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pic>
        <p:nvPicPr>
          <p:cNvPr id="4098" name="Picture 2" descr="See the source imag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79591" y="355257"/>
            <a:ext cx="818007" cy="818007"/>
          </a:xfrm>
          <a:prstGeom prst="rect">
            <a:avLst/>
          </a:prstGeom>
          <a:noFill/>
          <a:extLst>
            <a:ext uri="{909E8E84-426E-40DD-AFC4-6F175D3DCCD1}">
              <a14:hiddenFill xmlns:a14="http://schemas.microsoft.com/office/drawing/2010/main">
                <a:solidFill>
                  <a:srgbClr val="FFFFFF"/>
                </a:solidFill>
              </a14:hiddenFill>
            </a:ext>
          </a:extLst>
        </p:spPr>
      </p:pic>
      <p:sp>
        <p:nvSpPr>
          <p:cNvPr id="58" name="Line Callout 1 57"/>
          <p:cNvSpPr/>
          <p:nvPr/>
        </p:nvSpPr>
        <p:spPr>
          <a:xfrm flipH="1">
            <a:off x="184188" y="2553503"/>
            <a:ext cx="3978132" cy="2694194"/>
          </a:xfrm>
          <a:prstGeom prst="borderCallout1">
            <a:avLst>
              <a:gd name="adj1" fmla="val 20621"/>
              <a:gd name="adj2" fmla="val 142"/>
              <a:gd name="adj3" fmla="val -59460"/>
              <a:gd name="adj4" fmla="val -244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buAutoNum type="arabicPeriod"/>
            </a:pP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Believes in the OT Sabbath of Saturday</a:t>
            </a:r>
          </a:p>
          <a:p>
            <a:pPr marL="234950" indent="-234950">
              <a:buAutoNum type="arabicPeriod"/>
            </a:pP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Believe death is an unconscious state, until Jesus returns we all lay dormant. </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234950" indent="-234950">
              <a:buAutoNum type="arabicPeriod"/>
            </a:pP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More legalistic (avoids alcohol, tobacco, drugs, movies, </a:t>
            </a:r>
            <a:r>
              <a:rPr lang="en-US" sz="2400" dirty="0" err="1"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tv</a:t>
            </a:r>
            <a:r>
              <a:rPr lang="en-US" sz="2400" dirty="0" smtClean="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etc.)</a:t>
            </a:r>
            <a:endParaRPr lang="en-US" sz="24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6" name="TextBox 55"/>
          <p:cNvSpPr txBox="1"/>
          <p:nvPr/>
        </p:nvSpPr>
        <p:spPr>
          <a:xfrm>
            <a:off x="5846092" y="471507"/>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SATURDAY SABBATH</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9" name="Picture 24" descr="See the source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32080" y="3895006"/>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9594408" y="450558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1" name="Rectangle 70"/>
          <p:cNvSpPr/>
          <p:nvPr/>
        </p:nvSpPr>
        <p:spPr>
          <a:xfrm>
            <a:off x="9932080" y="6149323"/>
            <a:ext cx="2723360"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297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806930"/>
            <a:ext cx="6398824"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59225"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166"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14823"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4523174" y="1148032"/>
            <a:ext cx="5151961" cy="2413116"/>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44" name="TextBox 43"/>
          <p:cNvSpPr txBox="1"/>
          <p:nvPr/>
        </p:nvSpPr>
        <p:spPr>
          <a:xfrm>
            <a:off x="9966464" y="2368863"/>
            <a:ext cx="1919932"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Assembly of God</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Pentecostal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Foursquare Gospel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Vineyard USA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6" name="Picture 3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129091" y="1788524"/>
            <a:ext cx="1423950" cy="369332"/>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CHARISMATIC</a:t>
            </a:r>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5961642" y="58883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1" name="Picture 28"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6049653" y="2962690"/>
            <a:ext cx="1255304"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049653" y="2919731"/>
            <a:ext cx="1239884"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056157" y="2962690"/>
            <a:ext cx="1275065" cy="151258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951088" y="40832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050"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2221"/>
          <a:stretch/>
        </p:blipFill>
        <p:spPr bwMode="auto">
          <a:xfrm>
            <a:off x="10372341" y="621199"/>
            <a:ext cx="937451" cy="108164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530462" y="0"/>
            <a:ext cx="2784637" cy="357643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2" descr="See the source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5209" b="17399"/>
          <a:stretch/>
        </p:blipFill>
        <p:spPr bwMode="auto">
          <a:xfrm>
            <a:off x="6147231" y="3108684"/>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7" name="Picture 26" descr="See the source imag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807801" y="39045"/>
            <a:ext cx="2537170" cy="646331"/>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Seventh Day Adventist</a:t>
            </a:r>
          </a:p>
          <a:p>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pic>
        <p:nvPicPr>
          <p:cNvPr id="4098" name="Picture 2" descr="See the source imag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79591" y="355257"/>
            <a:ext cx="818007" cy="81800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846092" y="471507"/>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SATURDAY SABBATH</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9" name="Picture 24" descr="See the source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32080" y="3895006"/>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9594408" y="450558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2" name="Rectangle 71"/>
          <p:cNvSpPr/>
          <p:nvPr/>
        </p:nvSpPr>
        <p:spPr>
          <a:xfrm>
            <a:off x="10270403" y="6022286"/>
            <a:ext cx="1921597"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396521" y="6026479"/>
            <a:ext cx="1898304" cy="784830"/>
          </a:xfrm>
          <a:prstGeom prst="rect">
            <a:avLst/>
          </a:prstGeom>
        </p:spPr>
        <p:txBody>
          <a:bodyPr wrap="square">
            <a:spAutoFit/>
          </a:bodyPr>
          <a:lstStyle/>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Inspired by </a:t>
            </a:r>
            <a:r>
              <a:rPr lang="en-US" sz="900" i="1" dirty="0" err="1" smtClean="0">
                <a:latin typeface="Open Sans Condensed" panose="020B0806030504020204" pitchFamily="34" charset="0"/>
                <a:ea typeface="Open Sans Condensed" panose="020B0806030504020204" pitchFamily="34" charset="0"/>
                <a:cs typeface="Open Sans Condensed" panose="020B0806030504020204" pitchFamily="34" charset="0"/>
              </a:rPr>
              <a:t>CornerTalker</a:t>
            </a:r>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 and Compare the Beliefs of Christian Denominations by Mary Fairchild</a:t>
            </a:r>
          </a:p>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Assembled by Kyle Goings controlled.chaosx2@gmail.com</a:t>
            </a:r>
            <a:endParaRPr lang="en-US" sz="900" i="1" dirty="0"/>
          </a:p>
        </p:txBody>
      </p:sp>
    </p:spTree>
    <p:extLst>
      <p:ext uri="{BB962C8B-B14F-4D97-AF65-F5344CB8AC3E}">
        <p14:creationId xmlns:p14="http://schemas.microsoft.com/office/powerpoint/2010/main" val="1209508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11262093"/>
              </p:ext>
            </p:extLst>
          </p:nvPr>
        </p:nvGraphicFramePr>
        <p:xfrm>
          <a:off x="207295" y="1220342"/>
          <a:ext cx="11778592" cy="4144134"/>
        </p:xfrm>
        <a:graphic>
          <a:graphicData uri="http://schemas.openxmlformats.org/drawingml/2006/table">
            <a:tbl>
              <a:tblPr firstRow="1" bandRow="1">
                <a:tableStyleId>{5C22544A-7EE6-4342-B048-85BDC9FD1C3A}</a:tableStyleId>
              </a:tblPr>
              <a:tblGrid>
                <a:gridCol w="1678151"/>
                <a:gridCol w="2938802"/>
                <a:gridCol w="3436883"/>
                <a:gridCol w="3724756"/>
              </a:tblGrid>
              <a:tr h="669414">
                <a:tc>
                  <a:txBody>
                    <a:bodyPr/>
                    <a:lstStyle/>
                    <a:p>
                      <a:pPr algn="ctr"/>
                      <a:r>
                        <a:rPr lang="en-US" sz="2400" dirty="0" smtClean="0">
                          <a:latin typeface="Arial Rounded MT Bold" panose="020F0704030504030204" pitchFamily="34" charset="0"/>
                        </a:rPr>
                        <a:t>Doctrine</a:t>
                      </a:r>
                      <a:endParaRPr lang="en-US" sz="2400" dirty="0">
                        <a:latin typeface="Arial Rounded MT Bold" panose="020F0704030504030204" pitchFamily="34" charset="0"/>
                      </a:endParaRPr>
                    </a:p>
                  </a:txBody>
                  <a:tcPr/>
                </a:tc>
                <a:tc>
                  <a:txBody>
                    <a:bodyPr/>
                    <a:lstStyle/>
                    <a:p>
                      <a:pPr algn="ctr"/>
                      <a:r>
                        <a:rPr lang="en-US" sz="2400" dirty="0" smtClean="0">
                          <a:latin typeface="Arial Rounded MT Bold" panose="020F0704030504030204" pitchFamily="34" charset="0"/>
                        </a:rPr>
                        <a:t>Christian Bible</a:t>
                      </a:r>
                      <a:endParaRPr lang="en-US" sz="2400" dirty="0">
                        <a:latin typeface="Arial Rounded MT Bold" panose="020F0704030504030204" pitchFamily="34" charset="0"/>
                      </a:endParaRPr>
                    </a:p>
                  </a:txBody>
                  <a:tcPr/>
                </a:tc>
                <a:tc>
                  <a:txBody>
                    <a:bodyPr/>
                    <a:lstStyle/>
                    <a:p>
                      <a:pPr algn="ctr"/>
                      <a:r>
                        <a:rPr lang="en-US" sz="2400" dirty="0" smtClean="0">
                          <a:latin typeface="Arial Rounded MT Bold" panose="020F0704030504030204" pitchFamily="34" charset="0"/>
                        </a:rPr>
                        <a:t>Mormon</a:t>
                      </a:r>
                      <a:endParaRPr lang="en-US" sz="2400" dirty="0">
                        <a:latin typeface="Arial Rounded MT Bold" panose="020F0704030504030204" pitchFamily="34" charset="0"/>
                      </a:endParaRPr>
                    </a:p>
                  </a:txBody>
                  <a:tcPr/>
                </a:tc>
                <a:tc>
                  <a:txBody>
                    <a:bodyPr/>
                    <a:lstStyle/>
                    <a:p>
                      <a:pPr algn="ctr"/>
                      <a:r>
                        <a:rPr lang="en-US" sz="2400" dirty="0" smtClean="0">
                          <a:latin typeface="Arial Rounded MT Bold" panose="020F0704030504030204" pitchFamily="34" charset="0"/>
                        </a:rPr>
                        <a:t>Jehovah’s Witness</a:t>
                      </a:r>
                      <a:endParaRPr lang="en-US" sz="2400" dirty="0">
                        <a:latin typeface="Arial Rounded MT Bold" panose="020F0704030504030204" pitchFamily="34" charset="0"/>
                      </a:endParaRPr>
                    </a:p>
                  </a:txBody>
                  <a:tcPr/>
                </a:tc>
              </a:tr>
              <a:tr h="669414">
                <a:tc>
                  <a:txBody>
                    <a:bodyPr/>
                    <a:lstStyle/>
                    <a:p>
                      <a:pPr algn="ctr"/>
                      <a:r>
                        <a:rPr lang="en-US" dirty="0" smtClean="0">
                          <a:latin typeface="Arial Rounded MT Bold" panose="020F0704030504030204" pitchFamily="34" charset="0"/>
                        </a:rPr>
                        <a:t>View</a:t>
                      </a:r>
                      <a:r>
                        <a:rPr lang="en-US" baseline="0" dirty="0" smtClean="0">
                          <a:latin typeface="Arial Rounded MT Bold" panose="020F0704030504030204" pitchFamily="34" charset="0"/>
                        </a:rPr>
                        <a:t> of God &amp; The Trinity</a:t>
                      </a:r>
                      <a:endParaRPr lang="en-US" dirty="0" smtClean="0">
                        <a:latin typeface="Arial Rounded MT Bold" panose="020F0704030504030204" pitchFamily="34" charset="0"/>
                      </a:endParaRPr>
                    </a:p>
                  </a:txBody>
                  <a:tcPr anchor="ctr"/>
                </a:tc>
                <a:tc>
                  <a:txBody>
                    <a:bodyPr/>
                    <a:lstStyle/>
                    <a:p>
                      <a:pPr algn="ctr"/>
                      <a:r>
                        <a:rPr lang="en-US" dirty="0" smtClean="0">
                          <a:latin typeface="Arial Narrow" panose="020B0606020202030204" pitchFamily="34" charset="0"/>
                        </a:rPr>
                        <a:t>Eternal</a:t>
                      </a:r>
                      <a:r>
                        <a:rPr lang="en-US" baseline="0" dirty="0" smtClean="0">
                          <a:latin typeface="Arial Narrow" panose="020B0606020202030204" pitchFamily="34" charset="0"/>
                        </a:rPr>
                        <a:t> God in 3 persons</a:t>
                      </a:r>
                    </a:p>
                    <a:p>
                      <a:pPr algn="ctr"/>
                      <a:r>
                        <a:rPr lang="en-US" sz="1200" baseline="0" dirty="0" smtClean="0">
                          <a:latin typeface="Arial Narrow" panose="020B0606020202030204" pitchFamily="34" charset="0"/>
                        </a:rPr>
                        <a:t>(Isiah 43:10-11)</a:t>
                      </a:r>
                      <a:endParaRPr lang="en-US" sz="1200"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 Separate</a:t>
                      </a:r>
                      <a:r>
                        <a:rPr lang="en-US" baseline="0" dirty="0" smtClean="0">
                          <a:latin typeface="Arial Narrow" panose="020B0606020202030204" pitchFamily="34" charset="0"/>
                        </a:rPr>
                        <a:t> Gods</a:t>
                      </a:r>
                    </a:p>
                    <a:p>
                      <a:pPr algn="ctr"/>
                      <a:r>
                        <a:rPr lang="en-US" baseline="0" dirty="0" smtClean="0">
                          <a:latin typeface="Arial Narrow" panose="020B0606020202030204" pitchFamily="34" charset="0"/>
                        </a:rPr>
                        <a:t>“God has not always been God.  He is not a spirit but is an “exalted man” </a:t>
                      </a:r>
                      <a:r>
                        <a:rPr lang="en-US" sz="1200" baseline="0" dirty="0" smtClean="0">
                          <a:latin typeface="Arial Narrow" panose="020B0606020202030204" pitchFamily="34" charset="0"/>
                        </a:rPr>
                        <a:t>(Teachings of the Prophet Joseph Smith p. 345)</a:t>
                      </a:r>
                    </a:p>
                  </a:txBody>
                  <a:tcPr/>
                </a:tc>
                <a:tc>
                  <a:txBody>
                    <a:bodyPr/>
                    <a:lstStyle/>
                    <a:p>
                      <a:pPr algn="ctr"/>
                      <a:r>
                        <a:rPr lang="en-US" dirty="0" smtClean="0">
                          <a:latin typeface="Arial Narrow" panose="020B0606020202030204" pitchFamily="34" charset="0"/>
                        </a:rPr>
                        <a:t>Jesus</a:t>
                      </a:r>
                      <a:r>
                        <a:rPr lang="en-US" baseline="0" dirty="0" smtClean="0">
                          <a:latin typeface="Arial Narrow" panose="020B0606020202030204" pitchFamily="34" charset="0"/>
                        </a:rPr>
                        <a:t> is a lesser “god” under Jehovah the only true God. </a:t>
                      </a:r>
                    </a:p>
                    <a:p>
                      <a:pPr algn="ctr"/>
                      <a:r>
                        <a:rPr lang="en-US" baseline="0" dirty="0" smtClean="0">
                          <a:latin typeface="Arial Narrow" panose="020B0606020202030204" pitchFamily="34" charset="0"/>
                        </a:rPr>
                        <a:t>Holy Spirit simply is God’s “active force”</a:t>
                      </a:r>
                    </a:p>
                    <a:p>
                      <a:pPr algn="ctr"/>
                      <a:r>
                        <a:rPr lang="en-US" sz="1200" baseline="0" dirty="0" smtClean="0">
                          <a:latin typeface="Arial Narrow" panose="020B0606020202030204" pitchFamily="34" charset="0"/>
                        </a:rPr>
                        <a:t>(Reasons from the Scriptures p. 212)</a:t>
                      </a:r>
                      <a:endParaRPr lang="en-US" sz="1200" dirty="0">
                        <a:latin typeface="Arial Narrow" panose="020B0606020202030204" pitchFamily="34" charset="0"/>
                      </a:endParaRPr>
                    </a:p>
                  </a:txBody>
                  <a:tcPr/>
                </a:tc>
              </a:tr>
              <a:tr h="669414">
                <a:tc>
                  <a:txBody>
                    <a:bodyPr/>
                    <a:lstStyle/>
                    <a:p>
                      <a:pPr algn="ctr"/>
                      <a:r>
                        <a:rPr lang="en-US" dirty="0" smtClean="0">
                          <a:latin typeface="Arial Rounded MT Bold" panose="020F0704030504030204" pitchFamily="34" charset="0"/>
                        </a:rPr>
                        <a:t>Jesus Christ</a:t>
                      </a:r>
                      <a:endParaRPr lang="en-US" dirty="0">
                        <a:latin typeface="Arial Rounded MT Bold" panose="020F0704030504030204" pitchFamily="34" charset="0"/>
                      </a:endParaRPr>
                    </a:p>
                  </a:txBody>
                  <a:tcPr anchor="ctr"/>
                </a:tc>
                <a:tc>
                  <a:txBody>
                    <a:bodyPr/>
                    <a:lstStyle/>
                    <a:p>
                      <a:pPr algn="ctr"/>
                      <a:r>
                        <a:rPr lang="en-US" dirty="0" smtClean="0">
                          <a:latin typeface="Arial Narrow" panose="020B0606020202030204" pitchFamily="34" charset="0"/>
                        </a:rPr>
                        <a:t>The eternal God, the Son</a:t>
                      </a:r>
                    </a:p>
                    <a:p>
                      <a:pPr algn="ctr"/>
                      <a:r>
                        <a:rPr lang="en-US" sz="1200" dirty="0" smtClean="0">
                          <a:latin typeface="Arial Narrow" panose="020B0606020202030204" pitchFamily="34" charset="0"/>
                        </a:rPr>
                        <a:t>(John 1:1-3)</a:t>
                      </a:r>
                      <a:endParaRPr lang="en-US" sz="1200"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Earn his godhood and salvation.</a:t>
                      </a:r>
                    </a:p>
                    <a:p>
                      <a:pPr algn="ctr"/>
                      <a:r>
                        <a:rPr lang="en-US" dirty="0" smtClean="0">
                          <a:latin typeface="Arial Narrow" panose="020B0606020202030204" pitchFamily="34" charset="0"/>
                        </a:rPr>
                        <a:t>Certain</a:t>
                      </a:r>
                      <a:r>
                        <a:rPr lang="en-US" baseline="0" dirty="0" smtClean="0">
                          <a:latin typeface="Arial Narrow" panose="020B0606020202030204" pitchFamily="34" charset="0"/>
                        </a:rPr>
                        <a:t> sins for which Jesus’ blood cannot atone (ex. murder)</a:t>
                      </a:r>
                    </a:p>
                    <a:p>
                      <a:pPr algn="ctr"/>
                      <a:r>
                        <a:rPr lang="en-US" sz="1200" baseline="0" dirty="0" smtClean="0">
                          <a:latin typeface="Arial Narrow" panose="020B0606020202030204" pitchFamily="34" charset="0"/>
                        </a:rPr>
                        <a:t>(Mormon doctrine p. 129; Gospel Principles p. 17-18)</a:t>
                      </a:r>
                      <a:endParaRPr lang="en-US" sz="1200"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A created angel who is “divine”</a:t>
                      </a:r>
                      <a:r>
                        <a:rPr lang="en-US" baseline="0" dirty="0" smtClean="0">
                          <a:latin typeface="Arial Narrow" panose="020B0606020202030204" pitchFamily="34" charset="0"/>
                        </a:rPr>
                        <a:t> and next to but not equal to Jehovah God.</a:t>
                      </a:r>
                    </a:p>
                    <a:p>
                      <a:pPr algn="ctr"/>
                      <a:r>
                        <a:rPr lang="en-US" baseline="0" dirty="0" smtClean="0">
                          <a:latin typeface="Arial Narrow" panose="020B0606020202030204" pitchFamily="34" charset="0"/>
                        </a:rPr>
                        <a:t>Jesus is not worthy of prayer or worship.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(Reasons from the Scriptures p. 218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 &amp; Insights on the scriptures vol. 2 p. 667)</a:t>
                      </a:r>
                      <a:endParaRPr lang="en-US" sz="1200" dirty="0" smtClean="0">
                        <a:latin typeface="Arial Narrow" panose="020B0606020202030204" pitchFamily="34" charset="0"/>
                      </a:endParaRPr>
                    </a:p>
                  </a:txBody>
                  <a:tcPr/>
                </a:tc>
              </a:tr>
              <a:tr h="669414">
                <a:tc>
                  <a:txBody>
                    <a:bodyPr/>
                    <a:lstStyle/>
                    <a:p>
                      <a:pPr algn="ctr"/>
                      <a:r>
                        <a:rPr lang="en-US" dirty="0" smtClean="0">
                          <a:latin typeface="Arial Rounded MT Bold" panose="020F0704030504030204" pitchFamily="34" charset="0"/>
                        </a:rPr>
                        <a:t>Gospel</a:t>
                      </a:r>
                      <a:endParaRPr lang="en-US" dirty="0">
                        <a:latin typeface="Arial Rounded MT Bold" panose="020F0704030504030204" pitchFamily="34" charset="0"/>
                      </a:endParaRPr>
                    </a:p>
                  </a:txBody>
                  <a:tcPr anchor="ctr"/>
                </a:tc>
                <a:tc>
                  <a:txBody>
                    <a:bodyPr/>
                    <a:lstStyle/>
                    <a:p>
                      <a:pPr algn="ctr"/>
                      <a:r>
                        <a:rPr lang="en-US" dirty="0" smtClean="0">
                          <a:latin typeface="Arial Narrow" panose="020B0606020202030204" pitchFamily="34" charset="0"/>
                        </a:rPr>
                        <a:t>Free gift of grace through the death</a:t>
                      </a:r>
                      <a:r>
                        <a:rPr lang="en-US" baseline="0" dirty="0" smtClean="0">
                          <a:latin typeface="Arial Narrow" panose="020B0606020202030204" pitchFamily="34" charset="0"/>
                        </a:rPr>
                        <a:t> &amp; resurrection of Jesus Christ by faith</a:t>
                      </a:r>
                    </a:p>
                    <a:p>
                      <a:pPr algn="ctr"/>
                      <a:r>
                        <a:rPr lang="en-US" sz="1200" baseline="0" dirty="0" smtClean="0">
                          <a:latin typeface="Arial Narrow" panose="020B0606020202030204" pitchFamily="34" charset="0"/>
                        </a:rPr>
                        <a:t>(Rom. 4:4-6; 6:23)</a:t>
                      </a:r>
                    </a:p>
                  </a:txBody>
                  <a:tcPr/>
                </a:tc>
                <a:tc>
                  <a:txBody>
                    <a:bodyPr/>
                    <a:lstStyle/>
                    <a:p>
                      <a:pPr algn="ctr"/>
                      <a:r>
                        <a:rPr lang="en-US" dirty="0" smtClean="0">
                          <a:latin typeface="Arial Narrow" panose="020B0606020202030204" pitchFamily="34" charset="0"/>
                        </a:rPr>
                        <a:t>Faith in Jesus PLUS works of obedience to L.D.S. “laws”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(Miracle of Forgiveness p. 6)</a:t>
                      </a:r>
                    </a:p>
                  </a:txBody>
                  <a:tcPr/>
                </a:tc>
                <a:tc>
                  <a:txBody>
                    <a:bodyPr/>
                    <a:lstStyle/>
                    <a:p>
                      <a:pPr algn="ctr"/>
                      <a:r>
                        <a:rPr lang="en-US" dirty="0" smtClean="0">
                          <a:latin typeface="Arial Narrow" panose="020B0606020202030204" pitchFamily="34" charset="0"/>
                        </a:rPr>
                        <a:t>Faith in Jehovah God, Jesus, and the Watchtower Organization</a:t>
                      </a:r>
                      <a:r>
                        <a:rPr lang="en-US" baseline="0" dirty="0" smtClean="0">
                          <a:latin typeface="Arial Narrow" panose="020B0606020202030204" pitchFamily="34" charset="0"/>
                        </a:rPr>
                        <a:t> PLUS works to “prove oneself” </a:t>
                      </a:r>
                    </a:p>
                    <a:p>
                      <a:pPr algn="ctr"/>
                      <a:r>
                        <a:rPr lang="en-US" sz="1200" baseline="0" dirty="0" smtClean="0">
                          <a:latin typeface="Arial Narrow" panose="020B0606020202030204" pitchFamily="34" charset="0"/>
                        </a:rPr>
                        <a:t>(The Watchtower Feb. 15 ‘83 and Aug. 15 ‘72)</a:t>
                      </a:r>
                      <a:endParaRPr lang="en-US" sz="1200" dirty="0">
                        <a:latin typeface="Arial Narrow" panose="020B0606020202030204" pitchFamily="34" charset="0"/>
                      </a:endParaRPr>
                    </a:p>
                  </a:txBody>
                  <a:tcPr/>
                </a:tc>
              </a:tr>
            </a:tbl>
          </a:graphicData>
        </a:graphic>
      </p:graphicFrame>
      <p:sp>
        <p:nvSpPr>
          <p:cNvPr id="5" name="Rectangle 4"/>
          <p:cNvSpPr/>
          <p:nvPr/>
        </p:nvSpPr>
        <p:spPr>
          <a:xfrm>
            <a:off x="207295" y="-1"/>
            <a:ext cx="11778592" cy="1077218"/>
          </a:xfrm>
          <a:prstGeom prst="rect">
            <a:avLst/>
          </a:prstGeom>
        </p:spPr>
        <p:txBody>
          <a:bodyPr wrap="square">
            <a:spAutoFit/>
          </a:bodyPr>
          <a:lstStyle/>
          <a:p>
            <a:pPr algn="ctr"/>
            <a:r>
              <a:rPr lang="en-US" sz="3200" dirty="0">
                <a:latin typeface="Arial Rounded MT Bold" panose="020F0704030504030204" pitchFamily="34" charset="0"/>
              </a:rPr>
              <a:t>Why aren’t Mormons and </a:t>
            </a:r>
            <a:endParaRPr lang="en-US" sz="3200" dirty="0" smtClean="0">
              <a:latin typeface="Arial Rounded MT Bold" panose="020F0704030504030204" pitchFamily="34" charset="0"/>
            </a:endParaRPr>
          </a:p>
          <a:p>
            <a:pPr algn="ctr"/>
            <a:r>
              <a:rPr lang="en-US" sz="3200" dirty="0" smtClean="0">
                <a:latin typeface="Arial Rounded MT Bold" panose="020F0704030504030204" pitchFamily="34" charset="0"/>
              </a:rPr>
              <a:t>Jehovah’s </a:t>
            </a:r>
            <a:r>
              <a:rPr lang="en-US" sz="3200" dirty="0">
                <a:latin typeface="Arial Rounded MT Bold" panose="020F0704030504030204" pitchFamily="34" charset="0"/>
              </a:rPr>
              <a:t>Witness a </a:t>
            </a:r>
            <a:r>
              <a:rPr lang="en-US" sz="3200" dirty="0" smtClean="0">
                <a:latin typeface="Arial Rounded MT Bold" panose="020F0704030504030204" pitchFamily="34" charset="0"/>
              </a:rPr>
              <a:t>Christian Denomination</a:t>
            </a:r>
            <a:r>
              <a:rPr lang="en-US" sz="3200" dirty="0">
                <a:latin typeface="Arial Rounded MT Bold" panose="020F0704030504030204" pitchFamily="34" charset="0"/>
              </a:rPr>
              <a:t>?</a:t>
            </a:r>
          </a:p>
        </p:txBody>
      </p:sp>
      <p:sp>
        <p:nvSpPr>
          <p:cNvPr id="6" name="Rectangle 5"/>
          <p:cNvSpPr/>
          <p:nvPr/>
        </p:nvSpPr>
        <p:spPr>
          <a:xfrm>
            <a:off x="207295" y="5819183"/>
            <a:ext cx="9162677"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smtClean="0">
                <a:latin typeface="Arial Rounded MT Bold" panose="020F0704030504030204" pitchFamily="34" charset="0"/>
              </a:rPr>
              <a:t>Fundamental Differing Doctrines</a:t>
            </a:r>
            <a:endParaRPr lang="en-US" sz="3200" dirty="0">
              <a:latin typeface="Arial Rounded MT Bold" panose="020F070403050403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605" t="27430" r="1370" b="56786"/>
          <a:stretch/>
        </p:blipFill>
        <p:spPr>
          <a:xfrm>
            <a:off x="1884422" y="1891647"/>
            <a:ext cx="10121462" cy="108256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605" t="43214" r="1370" b="37630"/>
          <a:stretch/>
        </p:blipFill>
        <p:spPr>
          <a:xfrm>
            <a:off x="1904419" y="2940038"/>
            <a:ext cx="10121462" cy="1313793"/>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5605" t="62676" r="1370" b="21540"/>
          <a:stretch/>
        </p:blipFill>
        <p:spPr>
          <a:xfrm>
            <a:off x="1908493" y="4253831"/>
            <a:ext cx="10121462" cy="1118639"/>
          </a:xfrm>
          <a:prstGeom prst="rect">
            <a:avLst/>
          </a:prstGeom>
        </p:spPr>
      </p:pic>
      <p:pic>
        <p:nvPicPr>
          <p:cNvPr id="296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95" y="30994"/>
            <a:ext cx="950575" cy="110864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493" y="0"/>
            <a:ext cx="1178394" cy="117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9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1"/>
            <a:ext cx="12190815" cy="6858667"/>
          </a:xfrm>
          <a:prstGeom prst="rect">
            <a:avLst/>
          </a:prstGeom>
        </p:spPr>
      </p:pic>
      <p:sp>
        <p:nvSpPr>
          <p:cNvPr id="2" name="TextBox 1"/>
          <p:cNvSpPr txBox="1"/>
          <p:nvPr/>
        </p:nvSpPr>
        <p:spPr>
          <a:xfrm>
            <a:off x="1185" y="980501"/>
            <a:ext cx="12190815" cy="4154984"/>
          </a:xfrm>
          <a:prstGeom prst="rect">
            <a:avLst/>
          </a:prstGeom>
          <a:noFill/>
        </p:spPr>
        <p:txBody>
          <a:bodyPr wrap="square" rtlCol="0">
            <a:spAutoFit/>
          </a:bodyPr>
          <a:lstStyle/>
          <a:p>
            <a:pPr algn="ctr"/>
            <a:r>
              <a:rPr lang="en-US" sz="8800" dirty="0" smtClean="0">
                <a:latin typeface="Arial Rounded MT Bold" panose="020F0704030504030204" pitchFamily="34" charset="0"/>
              </a:rPr>
              <a:t>What about </a:t>
            </a:r>
          </a:p>
          <a:p>
            <a:pPr algn="ctr"/>
            <a:r>
              <a:rPr lang="en-US" sz="8800" dirty="0" smtClean="0">
                <a:latin typeface="Arial Rounded MT Bold" panose="020F0704030504030204" pitchFamily="34" charset="0"/>
              </a:rPr>
              <a:t>non-denominational churches?</a:t>
            </a:r>
            <a:endParaRPr lang="en-US" sz="8800" dirty="0">
              <a:latin typeface="Arial Rounded MT Bold" panose="020F0704030504030204" pitchFamily="34" charset="0"/>
            </a:endParaRPr>
          </a:p>
        </p:txBody>
      </p:sp>
    </p:spTree>
    <p:extLst>
      <p:ext uri="{BB962C8B-B14F-4D97-AF65-F5344CB8AC3E}">
        <p14:creationId xmlns:p14="http://schemas.microsoft.com/office/powerpoint/2010/main" val="16013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1942" y="3806930"/>
            <a:ext cx="6398824" cy="295582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51942"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59225"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8">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0166"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14823"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4523174" y="1148032"/>
            <a:ext cx="5151961" cy="2413116"/>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7976" y="3764707"/>
            <a:ext cx="2561720"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sp>
        <p:nvSpPr>
          <p:cNvPr id="44" name="TextBox 43"/>
          <p:cNvSpPr txBox="1"/>
          <p:nvPr/>
        </p:nvSpPr>
        <p:spPr>
          <a:xfrm>
            <a:off x="9966464" y="2368863"/>
            <a:ext cx="1919932"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Assembly of God</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Pentecostal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Foursquare Gospel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Vineyard USA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6" name="Picture 3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a:latin typeface="Open Sans Condensed" panose="020B0806030504020204" pitchFamily="34" charset="0"/>
                <a:ea typeface="Open Sans Condensed" panose="020B0806030504020204" pitchFamily="34" charset="0"/>
                <a:cs typeface="Open Sans Condensed" panose="020B0806030504020204" pitchFamily="34" charset="0"/>
              </a:rPr>
              <a:t>BIBLE </a:t>
            </a: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129091" y="1788524"/>
            <a:ext cx="1423950" cy="369332"/>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CHARISMATIC</a:t>
            </a:r>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5961642" y="58883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1" name="Picture 28" descr="See the source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2890" y="48462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6049653" y="2962690"/>
            <a:ext cx="1255304"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049653" y="2919731"/>
            <a:ext cx="1239884"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056157" y="2962690"/>
            <a:ext cx="1275065" cy="151258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951088" y="40832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050" name="Picture 2" descr="See the source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42221"/>
          <a:stretch/>
        </p:blipFill>
        <p:spPr bwMode="auto">
          <a:xfrm>
            <a:off x="10372341" y="621199"/>
            <a:ext cx="937451" cy="108164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530462" y="0"/>
            <a:ext cx="2784637" cy="357643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2" descr="See the source imag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5209" b="17399"/>
          <a:stretch/>
        </p:blipFill>
        <p:spPr bwMode="auto">
          <a:xfrm>
            <a:off x="6147231" y="3108684"/>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176315" y="24022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7" name="Picture 26" descr="See the source image"/>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5324" t="9648" r="22680" b="21071"/>
          <a:stretch/>
        </p:blipFill>
        <p:spPr bwMode="auto">
          <a:xfrm>
            <a:off x="6310067" y="12927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807801" y="39045"/>
            <a:ext cx="2537170" cy="646331"/>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Seventh Day Adventist</a:t>
            </a:r>
          </a:p>
          <a:p>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6714" y="113358"/>
            <a:ext cx="4370861" cy="954107"/>
          </a:xfrm>
          <a:prstGeom prst="rect">
            <a:avLst/>
          </a:prstGeom>
          <a:noFill/>
        </p:spPr>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pic>
        <p:nvPicPr>
          <p:cNvPr id="4098" name="Picture 2" descr="See the source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79591" y="355257"/>
            <a:ext cx="818007" cy="81800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846092" y="471507"/>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SATURDAY SABBATH</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9" name="Picture 24" descr="See the source imag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32080" y="3895006"/>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9594408" y="450558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7" name="Rectangle 76"/>
          <p:cNvSpPr/>
          <p:nvPr/>
        </p:nvSpPr>
        <p:spPr>
          <a:xfrm>
            <a:off x="4529218" y="1250240"/>
            <a:ext cx="5547314" cy="41660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38706" y="14591"/>
            <a:ext cx="1496136" cy="672715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990306" y="397297"/>
            <a:ext cx="6096919" cy="491847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310202" y="116568"/>
            <a:ext cx="3845707" cy="53157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455392" y="605508"/>
            <a:ext cx="3845707" cy="53157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487170" y="547309"/>
            <a:ext cx="8347006" cy="253755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21274" y="3583747"/>
            <a:ext cx="5037360" cy="18171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058133" y="3722124"/>
            <a:ext cx="5950921" cy="29056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818839" y="1392082"/>
            <a:ext cx="5037360" cy="23611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043412" y="288577"/>
            <a:ext cx="5037360" cy="23611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4756" y="4388961"/>
            <a:ext cx="5037360" cy="23611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6777" y="1061250"/>
            <a:ext cx="5037360" cy="23611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43320" y="86715"/>
            <a:ext cx="5037360" cy="23611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70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0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48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6899" cy="3415229"/>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33" y="-1"/>
            <a:ext cx="4335120" cy="3415229"/>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593" y="3430285"/>
            <a:ext cx="5273407" cy="3427716"/>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017" y="0"/>
            <a:ext cx="2849696" cy="3444967"/>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442771"/>
            <a:ext cx="3415229" cy="3415230"/>
          </a:xfrm>
          <a:prstGeom prst="rect">
            <a:avLst/>
          </a:prstGeom>
          <a:noFill/>
          <a:extLst>
            <a:ext uri="{909E8E84-426E-40DD-AFC4-6F175D3DCCD1}">
              <a14:hiddenFill xmlns:a14="http://schemas.microsoft.com/office/drawing/2010/main">
                <a:solidFill>
                  <a:srgbClr val="FFFFFF"/>
                </a:solidFill>
              </a14:hiddenFill>
            </a:ext>
          </a:extLst>
        </p:spPr>
      </p:pic>
      <p:pic>
        <p:nvPicPr>
          <p:cNvPr id="28684" name="Picture 12"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5717" t="21322" r="11984"/>
          <a:stretch/>
        </p:blipFill>
        <p:spPr bwMode="auto">
          <a:xfrm>
            <a:off x="3266501" y="3442770"/>
            <a:ext cx="3800819" cy="340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30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7441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47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318" y="2250040"/>
            <a:ext cx="9061806" cy="1862048"/>
          </a:xfrm>
          <a:prstGeom prst="rect">
            <a:avLst/>
          </a:prstGeom>
          <a:noFill/>
        </p:spPr>
        <p:txBody>
          <a:bodyPr wrap="square" rtlCol="0">
            <a:spAutoFit/>
          </a:bodyPr>
          <a:lstStyle/>
          <a:p>
            <a:pPr algn="ctr"/>
            <a:r>
              <a:rPr lang="en-US" sz="11500" dirty="0" smtClean="0">
                <a:latin typeface="Open Sans Condensed" panose="020B0806030504020204" pitchFamily="34" charset="0"/>
                <a:ea typeface="Open Sans Condensed" panose="020B0806030504020204" pitchFamily="34" charset="0"/>
                <a:cs typeface="Open Sans Condensed" panose="020B0806030504020204" pitchFamily="34" charset="0"/>
              </a:rPr>
              <a:t>Printable Slides</a:t>
            </a:r>
            <a:endParaRPr lang="en-US" sz="115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42400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0815" cy="6858667"/>
          </a:xfrm>
          <a:prstGeom prst="rect">
            <a:avLst/>
          </a:prstGeom>
        </p:spPr>
      </p:pic>
      <p:sp>
        <p:nvSpPr>
          <p:cNvPr id="3" name="Rectangle 2"/>
          <p:cNvSpPr/>
          <p:nvPr/>
        </p:nvSpPr>
        <p:spPr>
          <a:xfrm>
            <a:off x="1195755" y="3109748"/>
            <a:ext cx="9777046"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rPr>
              <a:t>34,000</a:t>
            </a:r>
            <a:r>
              <a:rPr lang="en-US" sz="4800" dirty="0" smtClean="0">
                <a:latin typeface="Arial Rounded MT Bold" panose="020F0704030504030204" pitchFamily="34" charset="0"/>
                <a:ea typeface="Open Sans Condensed" panose="020B0806030504020204" pitchFamily="34" charset="0"/>
                <a:cs typeface="Open Sans Condensed" panose="020B0806030504020204" pitchFamily="34" charset="0"/>
              </a:rPr>
              <a:t> Denominations</a:t>
            </a:r>
            <a:endPar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endParaRPr>
          </a:p>
        </p:txBody>
      </p:sp>
      <p:sp>
        <p:nvSpPr>
          <p:cNvPr id="5" name="Rectangle 4"/>
          <p:cNvSpPr/>
          <p:nvPr/>
        </p:nvSpPr>
        <p:spPr>
          <a:xfrm>
            <a:off x="15768" y="327712"/>
            <a:ext cx="12190815"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rPr>
              <a:t>2,500,000,000</a:t>
            </a:r>
            <a:r>
              <a:rPr lang="en-US" sz="4800" dirty="0" smtClean="0">
                <a:latin typeface="Arial Rounded MT Bold" panose="020F0704030504030204" pitchFamily="34" charset="0"/>
                <a:ea typeface="Open Sans Condensed" panose="020B0806030504020204" pitchFamily="34" charset="0"/>
                <a:cs typeface="Open Sans Condensed" panose="020B0806030504020204" pitchFamily="34" charset="0"/>
              </a:rPr>
              <a:t> Attendees</a:t>
            </a:r>
            <a:endPar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504092" y="1718730"/>
            <a:ext cx="11160370"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rPr>
              <a:t>8,000,000 </a:t>
            </a:r>
            <a:r>
              <a:rPr lang="en-US" sz="4800" dirty="0" smtClean="0">
                <a:latin typeface="Arial Rounded MT Bold" panose="020F0704030504030204" pitchFamily="34" charset="0"/>
                <a:ea typeface="Open Sans Condensed" panose="020B0806030504020204" pitchFamily="34" charset="0"/>
                <a:cs typeface="Open Sans Condensed" panose="020B0806030504020204" pitchFamily="34" charset="0"/>
              </a:rPr>
              <a:t>Churches</a:t>
            </a:r>
            <a:endPar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endParaRPr>
          </a:p>
        </p:txBody>
      </p:sp>
      <p:sp>
        <p:nvSpPr>
          <p:cNvPr id="8" name="Rectangle 7"/>
          <p:cNvSpPr/>
          <p:nvPr/>
        </p:nvSpPr>
        <p:spPr>
          <a:xfrm>
            <a:off x="1934308" y="4513349"/>
            <a:ext cx="8264769"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600" dirty="0" smtClean="0">
                <a:latin typeface="Arial Rounded MT Bold" panose="020F0704030504030204" pitchFamily="34" charset="0"/>
                <a:ea typeface="Open Sans Condensed" panose="020B0806030504020204" pitchFamily="34" charset="0"/>
                <a:cs typeface="Open Sans Condensed" panose="020B0806030504020204" pitchFamily="34" charset="0"/>
              </a:rPr>
              <a:t>180</a:t>
            </a:r>
            <a:r>
              <a:rPr lang="en-US" sz="4800" dirty="0" smtClean="0">
                <a:latin typeface="Arial Rounded MT Bold" panose="020F0704030504030204" pitchFamily="34" charset="0"/>
                <a:ea typeface="Open Sans Condensed" panose="020B0806030504020204" pitchFamily="34" charset="0"/>
                <a:cs typeface="Open Sans Condensed" panose="020B0806030504020204" pitchFamily="34" charset="0"/>
              </a:rPr>
              <a:t> Countries </a:t>
            </a:r>
            <a:r>
              <a:rPr lang="en-US" sz="3200" dirty="0" smtClean="0">
                <a:latin typeface="Arial Rounded MT Bold" panose="020F0704030504030204" pitchFamily="34" charset="0"/>
                <a:ea typeface="Open Sans Condensed" panose="020B0806030504020204" pitchFamily="34" charset="0"/>
                <a:cs typeface="Open Sans Condensed" panose="020B0806030504020204" pitchFamily="34" charset="0"/>
              </a:rPr>
              <a:t>(out of 195)</a:t>
            </a:r>
            <a:endParaRPr lang="en-US" sz="4400" dirty="0" smtClean="0">
              <a:latin typeface="Arial Rounded MT Bold" panose="020F070403050403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4891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0169"/>
            <a:ext cx="3305059" cy="6647974"/>
          </a:xfrm>
          <a:prstGeom prst="rect">
            <a:avLst/>
          </a:prstGeom>
          <a:noFill/>
        </p:spPr>
        <p:txBody>
          <a:bodyPr wrap="square" rtlCol="0">
            <a:spAutoFit/>
          </a:bodyPr>
          <a:lstStyle/>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Usage of spiritual gifts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on social issues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Baptism</a:t>
            </a: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Deity of Jesus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Belief in the trinity</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Preaching style</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Age specific ministry</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of end times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membership</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Salvation Requirements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Authority of the scriptures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building</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Practice of Communion</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Gender </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roles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Diversity of the people</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0" name="TextBox 9"/>
          <p:cNvSpPr txBox="1"/>
          <p:nvPr/>
        </p:nvSpPr>
        <p:spPr>
          <a:xfrm>
            <a:off x="2585293" y="0"/>
            <a:ext cx="3437263" cy="3970318"/>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Worship style</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Community work</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M</a:t>
            </a: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issional work</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Equipping to serve</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Dress code</a:t>
            </a:r>
          </a:p>
          <a:p>
            <a:pPr algn="ctr"/>
            <a:r>
              <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Small Groups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Age of congregation</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of Saints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Other</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Isosceles Triangle 15"/>
          <p:cNvSpPr/>
          <p:nvPr/>
        </p:nvSpPr>
        <p:spPr>
          <a:xfrm>
            <a:off x="4715219" y="110170"/>
            <a:ext cx="7399663" cy="6647974"/>
          </a:xfrm>
          <a:prstGeom prst="triangl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25298" y="661774"/>
            <a:ext cx="2126256" cy="461665"/>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1:</a:t>
            </a:r>
          </a:p>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Essentials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cxnSp>
        <p:nvCxnSpPr>
          <p:cNvPr id="20" name="Straight Connector 19"/>
          <p:cNvCxnSpPr/>
          <p:nvPr/>
        </p:nvCxnSpPr>
        <p:spPr>
          <a:xfrm>
            <a:off x="7017745" y="2629163"/>
            <a:ext cx="2862548" cy="360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71990" y="4715219"/>
            <a:ext cx="5155894" cy="39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25298" y="2714072"/>
            <a:ext cx="2126256" cy="276999"/>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2: Convictions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7325298" y="4789387"/>
            <a:ext cx="2126256" cy="276999"/>
          </a:xfrm>
          <a:prstGeom prst="rect">
            <a:avLst/>
          </a:prstGeom>
          <a:noFill/>
        </p:spPr>
        <p:txBody>
          <a:bodyPr wrap="square" rtlCol="0">
            <a:spAutoFit/>
          </a:bodyPr>
          <a:lstStyle/>
          <a:p>
            <a:pPr algn="ctr"/>
            <a:r>
              <a:rPr lang="en-US" sz="1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3: Preferences</a:t>
            </a:r>
            <a:endParaRPr lang="en-US" sz="1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741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63519">
            <a:off x="7954218" y="724116"/>
            <a:ext cx="366712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48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938968" y="176271"/>
            <a:ext cx="8317736" cy="6566054"/>
          </a:xfrm>
          <a:prstGeom prst="triangl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56323" y="476867"/>
            <a:ext cx="3305059" cy="2431435"/>
          </a:xfrm>
          <a:prstGeom prst="rect">
            <a:avLst/>
          </a:prstGeom>
          <a:noFill/>
        </p:spPr>
        <p:txBody>
          <a:bodyPr wrap="square" rtlCol="0">
            <a:spAutoFit/>
          </a:bodyPr>
          <a:lstStyle/>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Deity</a:t>
            </a: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of Jesus</a:t>
            </a:r>
          </a:p>
          <a:p>
            <a:pPr algn="ctr"/>
            <a:endParaRPr lang="en-US" sz="9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The trinity</a:t>
            </a:r>
          </a:p>
          <a:p>
            <a:pPr algn="ctr"/>
            <a:endParaRPr lang="en-US" sz="9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Salvation through</a:t>
            </a: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grace by faith</a:t>
            </a:r>
          </a:p>
          <a:p>
            <a:pPr algn="ctr"/>
            <a:endParaRPr lang="en-US" sz="9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Authority of the scriptures</a:t>
            </a:r>
            <a:endParaRPr lang="en-US" sz="20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 name="TextBox 3"/>
          <p:cNvSpPr txBox="1"/>
          <p:nvPr/>
        </p:nvSpPr>
        <p:spPr>
          <a:xfrm>
            <a:off x="3075541" y="758098"/>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1: Essentials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 name="TextBox 4"/>
          <p:cNvSpPr txBox="1"/>
          <p:nvPr/>
        </p:nvSpPr>
        <p:spPr>
          <a:xfrm>
            <a:off x="1591937" y="2961115"/>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2: Convictions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 name="TextBox 5"/>
          <p:cNvSpPr txBox="1"/>
          <p:nvPr/>
        </p:nvSpPr>
        <p:spPr>
          <a:xfrm>
            <a:off x="288274" y="5028453"/>
            <a:ext cx="2126256" cy="1077218"/>
          </a:xfrm>
          <a:prstGeom prst="rect">
            <a:avLst/>
          </a:prstGeom>
          <a:noFill/>
        </p:spPr>
        <p:txBody>
          <a:bodyPr wrap="square" rtlCol="0">
            <a:spAutoFit/>
          </a:bodyPr>
          <a:lstStyle/>
          <a:p>
            <a:pPr algn="ctr"/>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Level 3: Preferences</a:t>
            </a:r>
            <a:endParaRPr lang="en-US" sz="32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TextBox 6"/>
          <p:cNvSpPr txBox="1"/>
          <p:nvPr/>
        </p:nvSpPr>
        <p:spPr>
          <a:xfrm>
            <a:off x="3349128" y="3196351"/>
            <a:ext cx="3437263" cy="1292662"/>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Ecclesiology </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Communion</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Gender roles</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8" name="TextBox 7"/>
          <p:cNvSpPr txBox="1"/>
          <p:nvPr/>
        </p:nvSpPr>
        <p:spPr>
          <a:xfrm>
            <a:off x="5201797" y="3196351"/>
            <a:ext cx="3437263" cy="1292662"/>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Usage of spiritual gifts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on social issues</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Baptism</a:t>
            </a: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9" name="TextBox 8"/>
          <p:cNvSpPr txBox="1"/>
          <p:nvPr/>
        </p:nvSpPr>
        <p:spPr>
          <a:xfrm>
            <a:off x="2655065" y="4982960"/>
            <a:ext cx="3437263" cy="1738938"/>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Preaching style</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Age specific ministry</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View of end times</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membership</a:t>
            </a:r>
          </a:p>
        </p:txBody>
      </p:sp>
      <p:sp>
        <p:nvSpPr>
          <p:cNvPr id="10" name="TextBox 9"/>
          <p:cNvSpPr txBox="1"/>
          <p:nvPr/>
        </p:nvSpPr>
        <p:spPr>
          <a:xfrm>
            <a:off x="5846285" y="4982960"/>
            <a:ext cx="3437263" cy="1738938"/>
          </a:xfrm>
          <a:prstGeom prst="rect">
            <a:avLst/>
          </a:prstGeom>
          <a:noFill/>
        </p:spPr>
        <p:txBody>
          <a:bodyPr wrap="square" rtlCol="0">
            <a:spAutoFit/>
          </a:bodyPr>
          <a:lstStyle/>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Worship style</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Community and missional work</a:t>
            </a:r>
          </a:p>
          <a:p>
            <a:pPr algn="ctr"/>
            <a:endParaRPr lang="en-US" sz="9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Equipping to serve</a:t>
            </a:r>
          </a:p>
          <a:p>
            <a:pPr algn="ctr"/>
            <a:endParaRPr lang="en-US" sz="9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ctr"/>
            <a:r>
              <a:rPr lang="en-US" sz="2000"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Dress code</a:t>
            </a:r>
            <a:endPar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2" name="Straight Connector 11"/>
          <p:cNvCxnSpPr/>
          <p:nvPr/>
        </p:nvCxnSpPr>
        <p:spPr>
          <a:xfrm>
            <a:off x="4362679" y="2897285"/>
            <a:ext cx="350336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8959" y="4724249"/>
            <a:ext cx="5772839" cy="130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rot="19881712">
            <a:off x="8530388" y="805063"/>
            <a:ext cx="933455" cy="49686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21876" y="0"/>
            <a:ext cx="3075541" cy="2554545"/>
          </a:xfrm>
          <a:prstGeom prst="rect">
            <a:avLst/>
          </a:prstGeom>
          <a:noFill/>
        </p:spPr>
        <p:txBody>
          <a:bodyPr wrap="square" rtlCol="0">
            <a:spAutoFit/>
          </a:bodyPr>
          <a:lstStyle/>
          <a:p>
            <a:pPr algn="ctr"/>
            <a:r>
              <a:rPr lang="en-US" sz="4000" dirty="0" smtClean="0">
                <a:latin typeface="Open Sans Condensed" panose="020B0806030504020204" pitchFamily="34" charset="0"/>
                <a:ea typeface="Open Sans Condensed" panose="020B0806030504020204" pitchFamily="34" charset="0"/>
                <a:cs typeface="Open Sans Condensed" panose="020B0806030504020204" pitchFamily="34" charset="0"/>
              </a:rPr>
              <a:t>What Should You Look For In A Church</a:t>
            </a:r>
            <a:r>
              <a:rPr lang="en-US" sz="4000" dirty="0" smtClean="0">
                <a:latin typeface="Open Sans Condensed" panose="020B0806030504020204" pitchFamily="34" charset="0"/>
                <a:ea typeface="Open Sans Condensed" panose="020B0806030504020204" pitchFamily="34" charset="0"/>
                <a:cs typeface="Open Sans Condensed" panose="020B0806030504020204" pitchFamily="34" charset="0"/>
              </a:rPr>
              <a:t>?</a:t>
            </a:r>
          </a:p>
          <a:p>
            <a:pPr algn="ctr"/>
            <a:r>
              <a:rPr lang="en-US" sz="4000" dirty="0" smtClean="0">
                <a:latin typeface="Open Sans Condensed" panose="020B0806030504020204" pitchFamily="34" charset="0"/>
                <a:ea typeface="Open Sans Condensed" panose="020B0806030504020204" pitchFamily="34" charset="0"/>
                <a:cs typeface="Open Sans Condensed" panose="020B0806030504020204" pitchFamily="34" charset="0"/>
              </a:rPr>
              <a:t>(example)</a:t>
            </a:r>
            <a:endParaRPr lang="en-US" sz="40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2738654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rot="3083076">
            <a:off x="6379861" y="5380187"/>
            <a:ext cx="719607"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9" name="Rectangle 128"/>
          <p:cNvSpPr/>
          <p:nvPr/>
        </p:nvSpPr>
        <p:spPr>
          <a:xfrm rot="3083076">
            <a:off x="5048773" y="4816531"/>
            <a:ext cx="729323"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Rectangle 129"/>
          <p:cNvSpPr/>
          <p:nvPr/>
        </p:nvSpPr>
        <p:spPr>
          <a:xfrm rot="3083076">
            <a:off x="3596968" y="4252726"/>
            <a:ext cx="729323"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Rectangle 130"/>
          <p:cNvSpPr/>
          <p:nvPr/>
        </p:nvSpPr>
        <p:spPr>
          <a:xfrm>
            <a:off x="5518572" y="5042686"/>
            <a:ext cx="3744995" cy="304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TextBox 131"/>
          <p:cNvSpPr txBox="1"/>
          <p:nvPr/>
        </p:nvSpPr>
        <p:spPr>
          <a:xfrm>
            <a:off x="5668266" y="4999403"/>
            <a:ext cx="356594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METHODIST | John Wesley 1738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3" name="Rectangle 132"/>
          <p:cNvSpPr/>
          <p:nvPr/>
        </p:nvSpPr>
        <p:spPr>
          <a:xfrm>
            <a:off x="9331498" y="5247808"/>
            <a:ext cx="2879552" cy="223739"/>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4" name="Rectangle 133"/>
          <p:cNvSpPr/>
          <p:nvPr/>
        </p:nvSpPr>
        <p:spPr>
          <a:xfrm>
            <a:off x="9209778" y="4969306"/>
            <a:ext cx="130204" cy="50552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Rectangle 134"/>
          <p:cNvSpPr/>
          <p:nvPr/>
        </p:nvSpPr>
        <p:spPr>
          <a:xfrm>
            <a:off x="9333649" y="4965391"/>
            <a:ext cx="2867986" cy="186624"/>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6" name="TextBox 135"/>
          <p:cNvSpPr txBox="1"/>
          <p:nvPr/>
        </p:nvSpPr>
        <p:spPr>
          <a:xfrm>
            <a:off x="9293211" y="4906009"/>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SALVATION ARMY | 1865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7" name="TextBox 136"/>
          <p:cNvSpPr txBox="1"/>
          <p:nvPr/>
        </p:nvSpPr>
        <p:spPr>
          <a:xfrm>
            <a:off x="9274362" y="5209863"/>
            <a:ext cx="2769198" cy="307777"/>
          </a:xfrm>
          <a:prstGeom prst="rect">
            <a:avLst/>
          </a:prstGeom>
          <a:noFill/>
        </p:spPr>
        <p:txBody>
          <a:bodyPr wrap="square" rtlCol="0">
            <a:spAutoFit/>
          </a:bodyPr>
          <a:lstStyle/>
          <a:p>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THE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NAZARENE | 1895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8" name="Rectangle 137"/>
          <p:cNvSpPr/>
          <p:nvPr/>
        </p:nvSpPr>
        <p:spPr>
          <a:xfrm>
            <a:off x="6862042" y="5603261"/>
            <a:ext cx="3002789" cy="30480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TextBox 138"/>
          <p:cNvSpPr txBox="1"/>
          <p:nvPr/>
        </p:nvSpPr>
        <p:spPr>
          <a:xfrm>
            <a:off x="6756282" y="5570995"/>
            <a:ext cx="323426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PENTECOSTALS |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Charles Parham 1900 </a:t>
            </a:r>
            <a:endParaRPr lang="en-US" sz="105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0" name="Rectangle 139"/>
          <p:cNvSpPr/>
          <p:nvPr/>
        </p:nvSpPr>
        <p:spPr>
          <a:xfrm>
            <a:off x="9864832" y="5598084"/>
            <a:ext cx="130446" cy="89474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Rectangle 140"/>
          <p:cNvSpPr/>
          <p:nvPr/>
        </p:nvSpPr>
        <p:spPr>
          <a:xfrm>
            <a:off x="9995085" y="5597956"/>
            <a:ext cx="2217845"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TextBox 141"/>
          <p:cNvSpPr txBox="1"/>
          <p:nvPr/>
        </p:nvSpPr>
        <p:spPr>
          <a:xfrm>
            <a:off x="9954648" y="5546258"/>
            <a:ext cx="2202248"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CHURCH OF GOD | 1897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3" name="Rectangle 142"/>
          <p:cNvSpPr/>
          <p:nvPr/>
        </p:nvSpPr>
        <p:spPr>
          <a:xfrm>
            <a:off x="9991011" y="5840783"/>
            <a:ext cx="221317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4" name="TextBox 143"/>
          <p:cNvSpPr txBox="1"/>
          <p:nvPr/>
        </p:nvSpPr>
        <p:spPr>
          <a:xfrm>
            <a:off x="9950573" y="5781401"/>
            <a:ext cx="2165885"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ASSEMBLIES OF GOD | 1914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5" name="Rectangle 144"/>
          <p:cNvSpPr/>
          <p:nvPr/>
        </p:nvSpPr>
        <p:spPr>
          <a:xfrm>
            <a:off x="9991010" y="6072650"/>
            <a:ext cx="2230973"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6" name="TextBox 145"/>
          <p:cNvSpPr txBox="1"/>
          <p:nvPr/>
        </p:nvSpPr>
        <p:spPr>
          <a:xfrm>
            <a:off x="9950573" y="6013268"/>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FOURSQUARE | 1927</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7" name="Rectangle 146"/>
          <p:cNvSpPr/>
          <p:nvPr/>
        </p:nvSpPr>
        <p:spPr>
          <a:xfrm>
            <a:off x="9990548" y="6306204"/>
            <a:ext cx="2221814" cy="1866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8" name="TextBox 147"/>
          <p:cNvSpPr txBox="1"/>
          <p:nvPr/>
        </p:nvSpPr>
        <p:spPr>
          <a:xfrm>
            <a:off x="9950110" y="6246822"/>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VINEYARD | 1983</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9" name="Rectangle 148"/>
          <p:cNvSpPr/>
          <p:nvPr/>
        </p:nvSpPr>
        <p:spPr>
          <a:xfrm>
            <a:off x="4071599" y="4482067"/>
            <a:ext cx="3091454" cy="3048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0" name="TextBox 149"/>
          <p:cNvSpPr txBox="1"/>
          <p:nvPr/>
        </p:nvSpPr>
        <p:spPr>
          <a:xfrm>
            <a:off x="3966857" y="4456062"/>
            <a:ext cx="4242286"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ANGLICAN </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Henry VIII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1534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1" name="Rectangle 150"/>
          <p:cNvSpPr/>
          <p:nvPr/>
        </p:nvSpPr>
        <p:spPr>
          <a:xfrm>
            <a:off x="7244855" y="4709151"/>
            <a:ext cx="4944994" cy="193698"/>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2" name="Rectangle 151"/>
          <p:cNvSpPr/>
          <p:nvPr/>
        </p:nvSpPr>
        <p:spPr>
          <a:xfrm>
            <a:off x="7163053" y="4390464"/>
            <a:ext cx="130204" cy="50552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3" name="Rectangle 152"/>
          <p:cNvSpPr/>
          <p:nvPr/>
        </p:nvSpPr>
        <p:spPr>
          <a:xfrm>
            <a:off x="7279140" y="4392292"/>
            <a:ext cx="4910709" cy="18936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4" name="TextBox 153"/>
          <p:cNvSpPr txBox="1"/>
          <p:nvPr/>
        </p:nvSpPr>
        <p:spPr>
          <a:xfrm>
            <a:off x="7230975" y="4323187"/>
            <a:ext cx="20325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CONGREGATIONAL | 1630</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5" name="TextBox 154"/>
          <p:cNvSpPr txBox="1"/>
          <p:nvPr/>
        </p:nvSpPr>
        <p:spPr>
          <a:xfrm>
            <a:off x="7246618" y="4668276"/>
            <a:ext cx="1624892"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EPISCOPAL| 1789</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1" name="Rectangle 100"/>
          <p:cNvSpPr/>
          <p:nvPr/>
        </p:nvSpPr>
        <p:spPr>
          <a:xfrm rot="3083076">
            <a:off x="5324647" y="2483400"/>
            <a:ext cx="1129794" cy="27065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2" name="Rectangle 101"/>
          <p:cNvSpPr/>
          <p:nvPr/>
        </p:nvSpPr>
        <p:spPr>
          <a:xfrm>
            <a:off x="6147476" y="2852639"/>
            <a:ext cx="6092165" cy="304800"/>
          </a:xfrm>
          <a:prstGeom prst="rect">
            <a:avLst/>
          </a:prstGeom>
          <a:solidFill>
            <a:srgbClr val="542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TextBox 102"/>
          <p:cNvSpPr txBox="1"/>
          <p:nvPr/>
        </p:nvSpPr>
        <p:spPr>
          <a:xfrm>
            <a:off x="6330385" y="2810924"/>
            <a:ext cx="3153584"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AMISH</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Jakob</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Ammann</a:t>
            </a:r>
            <a:r>
              <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1693 </a:t>
            </a:r>
            <a:r>
              <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Rectangle 90"/>
          <p:cNvSpPr/>
          <p:nvPr/>
        </p:nvSpPr>
        <p:spPr>
          <a:xfrm rot="18484705">
            <a:off x="7431713" y="285486"/>
            <a:ext cx="66956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3" name="Rectangle 82"/>
          <p:cNvSpPr/>
          <p:nvPr/>
        </p:nvSpPr>
        <p:spPr>
          <a:xfrm rot="18484705">
            <a:off x="6037766" y="773332"/>
            <a:ext cx="669565"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Rectangle 77"/>
          <p:cNvSpPr/>
          <p:nvPr/>
        </p:nvSpPr>
        <p:spPr>
          <a:xfrm rot="3083076">
            <a:off x="8104222" y="2278712"/>
            <a:ext cx="565833"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ectangle 14"/>
          <p:cNvSpPr/>
          <p:nvPr/>
        </p:nvSpPr>
        <p:spPr>
          <a:xfrm rot="18484705">
            <a:off x="2838538" y="3556379"/>
            <a:ext cx="683965"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ectangle 32"/>
          <p:cNvSpPr/>
          <p:nvPr/>
        </p:nvSpPr>
        <p:spPr>
          <a:xfrm rot="18484705">
            <a:off x="4798777" y="1259029"/>
            <a:ext cx="669565"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Rectangle 36"/>
          <p:cNvSpPr/>
          <p:nvPr/>
        </p:nvSpPr>
        <p:spPr>
          <a:xfrm rot="3083076">
            <a:off x="4582859" y="1842109"/>
            <a:ext cx="591239"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Rectangular Callout 29"/>
          <p:cNvSpPr/>
          <p:nvPr/>
        </p:nvSpPr>
        <p:spPr>
          <a:xfrm>
            <a:off x="85414" y="4627046"/>
            <a:ext cx="706717" cy="1198182"/>
          </a:xfrm>
          <a:prstGeom prst="wedgeRectCallout">
            <a:avLst>
              <a:gd name="adj1" fmla="val -39914"/>
              <a:gd name="adj2" fmla="val -65846"/>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p:cNvSpPr txBox="1"/>
          <p:nvPr/>
        </p:nvSpPr>
        <p:spPr>
          <a:xfrm>
            <a:off x="83263" y="5433722"/>
            <a:ext cx="68046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JESUS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5" y="4685757"/>
            <a:ext cx="718921" cy="8896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40" y="120867"/>
            <a:ext cx="3117447" cy="3416320"/>
          </a:xfrm>
          <a:prstGeom prst="rect">
            <a:avLst/>
          </a:prstGeom>
          <a:noFill/>
        </p:spPr>
        <p:txBody>
          <a:bodyPr wrap="square" rtlCol="0">
            <a:spAutoFit/>
          </a:bodyPr>
          <a:lstStyle/>
          <a:p>
            <a:pPr algn="ctr"/>
            <a:r>
              <a:rPr lang="en-US" sz="7200" dirty="0" smtClean="0">
                <a:latin typeface="Open Sans Condensed" panose="020B0806030504020204" pitchFamily="34" charset="0"/>
                <a:ea typeface="Open Sans Condensed" panose="020B0806030504020204" pitchFamily="34" charset="0"/>
                <a:cs typeface="Open Sans Condensed" panose="020B0806030504020204" pitchFamily="34" charset="0"/>
              </a:rPr>
              <a:t>History</a:t>
            </a:r>
          </a:p>
          <a:p>
            <a:pPr algn="ctr"/>
            <a:r>
              <a:rPr lang="en-US" sz="7200" dirty="0" smtClean="0">
                <a:latin typeface="Open Sans Condensed" panose="020B0806030504020204" pitchFamily="34" charset="0"/>
                <a:ea typeface="Open Sans Condensed" panose="020B0806030504020204" pitchFamily="34" charset="0"/>
                <a:cs typeface="Open Sans Condensed" panose="020B0806030504020204" pitchFamily="34" charset="0"/>
              </a:rPr>
              <a:t>of the Church</a:t>
            </a:r>
          </a:p>
        </p:txBody>
      </p:sp>
      <p:sp>
        <p:nvSpPr>
          <p:cNvPr id="3" name="Rectangle 2"/>
          <p:cNvSpPr/>
          <p:nvPr/>
        </p:nvSpPr>
        <p:spPr>
          <a:xfrm>
            <a:off x="1" y="3886384"/>
            <a:ext cx="2042762" cy="452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14" y="3940006"/>
            <a:ext cx="2070752"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UNDIVIDED CHURCH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Rectangle 13"/>
          <p:cNvSpPr/>
          <p:nvPr/>
        </p:nvSpPr>
        <p:spPr>
          <a:xfrm>
            <a:off x="3279228" y="3342681"/>
            <a:ext cx="8932829"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TextBox 15"/>
          <p:cNvSpPr txBox="1"/>
          <p:nvPr/>
        </p:nvSpPr>
        <p:spPr>
          <a:xfrm>
            <a:off x="3968181" y="3310415"/>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4946459" y="2020054"/>
            <a:ext cx="7243390" cy="304800"/>
          </a:xfrm>
          <a:prstGeom prst="rect">
            <a:avLst/>
          </a:prstGeom>
          <a:solidFill>
            <a:srgbClr val="96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TextBox 37"/>
          <p:cNvSpPr txBox="1"/>
          <p:nvPr/>
        </p:nvSpPr>
        <p:spPr>
          <a:xfrm>
            <a:off x="4936304" y="1981958"/>
            <a:ext cx="367623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 Menno Simons 1537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6" name="Rectangle 75"/>
          <p:cNvSpPr/>
          <p:nvPr/>
        </p:nvSpPr>
        <p:spPr>
          <a:xfrm>
            <a:off x="8429657" y="2438874"/>
            <a:ext cx="3771978" cy="304800"/>
          </a:xfrm>
          <a:prstGeom prst="rect">
            <a:avLst/>
          </a:prstGeom>
          <a:solidFill>
            <a:srgbClr val="261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TextBox 76"/>
          <p:cNvSpPr txBox="1"/>
          <p:nvPr/>
        </p:nvSpPr>
        <p:spPr>
          <a:xfrm>
            <a:off x="8538911" y="2417274"/>
            <a:ext cx="332293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MENNONITE BRETHREN | 1860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9" name="Rectangle 78"/>
          <p:cNvSpPr/>
          <p:nvPr/>
        </p:nvSpPr>
        <p:spPr>
          <a:xfrm>
            <a:off x="5236522" y="1058482"/>
            <a:ext cx="7012884" cy="3048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0" name="TextBox 79"/>
          <p:cNvSpPr txBox="1"/>
          <p:nvPr/>
        </p:nvSpPr>
        <p:spPr>
          <a:xfrm>
            <a:off x="5226367" y="1020386"/>
            <a:ext cx="5096059"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PRESBYTERIANS | John Knox 1538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1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Rectangle 80"/>
          <p:cNvSpPr/>
          <p:nvPr/>
        </p:nvSpPr>
        <p:spPr>
          <a:xfrm>
            <a:off x="6444760" y="571111"/>
            <a:ext cx="3727940" cy="3048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2" name="TextBox 81"/>
          <p:cNvSpPr txBox="1"/>
          <p:nvPr/>
        </p:nvSpPr>
        <p:spPr>
          <a:xfrm>
            <a:off x="6434605" y="533015"/>
            <a:ext cx="3408167"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BAPTIST | John Smyth 1609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9" name="Rectangle 88"/>
          <p:cNvSpPr/>
          <p:nvPr/>
        </p:nvSpPr>
        <p:spPr>
          <a:xfrm>
            <a:off x="7846701" y="83594"/>
            <a:ext cx="4402705" cy="3048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TextBox 89"/>
          <p:cNvSpPr txBox="1"/>
          <p:nvPr/>
        </p:nvSpPr>
        <p:spPr>
          <a:xfrm>
            <a:off x="7818195" y="45471"/>
            <a:ext cx="4392855"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SEVENTH DAY ADVENTIST | Ellen White 1831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2" name="Rectangle 91"/>
          <p:cNvSpPr/>
          <p:nvPr/>
        </p:nvSpPr>
        <p:spPr>
          <a:xfrm>
            <a:off x="10288241" y="777560"/>
            <a:ext cx="1938127" cy="193698"/>
          </a:xfrm>
          <a:prstGeom prst="rect">
            <a:avLst/>
          </a:prstGeom>
          <a:solidFill>
            <a:srgbClr val="61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Rectangle 92"/>
          <p:cNvSpPr/>
          <p:nvPr/>
        </p:nvSpPr>
        <p:spPr>
          <a:xfrm>
            <a:off x="10166521" y="470482"/>
            <a:ext cx="130204" cy="50552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4" name="Rectangle 93"/>
          <p:cNvSpPr/>
          <p:nvPr/>
        </p:nvSpPr>
        <p:spPr>
          <a:xfrm>
            <a:off x="10290392" y="466566"/>
            <a:ext cx="1911243" cy="189367"/>
          </a:xfrm>
          <a:prstGeom prst="rect">
            <a:avLst/>
          </a:prstGeom>
          <a:solidFill>
            <a:srgbClr val="255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5" name="TextBox 94"/>
          <p:cNvSpPr txBox="1"/>
          <p:nvPr/>
        </p:nvSpPr>
        <p:spPr>
          <a:xfrm>
            <a:off x="10249954" y="407185"/>
            <a:ext cx="2015437"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SOUTHERN | 1845</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6" name="TextBox 95"/>
          <p:cNvSpPr txBox="1"/>
          <p:nvPr/>
        </p:nvSpPr>
        <p:spPr>
          <a:xfrm>
            <a:off x="10256022" y="717498"/>
            <a:ext cx="2141431" cy="307777"/>
          </a:xfrm>
          <a:prstGeom prst="rect">
            <a:avLst/>
          </a:prstGeom>
          <a:noFill/>
        </p:spPr>
        <p:txBody>
          <a:bodyPr wrap="square" rtlCol="0">
            <a:spAutoFit/>
          </a:bodyPr>
          <a:lstStyle/>
          <a:p>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AMERICAN | 1924</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7" name="Rectangle 26"/>
          <p:cNvSpPr/>
          <p:nvPr/>
        </p:nvSpPr>
        <p:spPr>
          <a:xfrm rot="17324254">
            <a:off x="2871002" y="2626824"/>
            <a:ext cx="2480989"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p:cNvSpPr/>
          <p:nvPr/>
        </p:nvSpPr>
        <p:spPr>
          <a:xfrm>
            <a:off x="2042763" y="3892303"/>
            <a:ext cx="10149238" cy="446504"/>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067287" y="3929410"/>
            <a:ext cx="2015437" cy="369332"/>
          </a:xfrm>
          <a:prstGeom prst="rect">
            <a:avLst/>
          </a:prstGeom>
          <a:noFill/>
        </p:spPr>
        <p:txBody>
          <a:bodyPr wrap="square" rtlCol="0">
            <a:spAutoFit/>
          </a:bodyPr>
          <a:lstStyle/>
          <a:p>
            <a:pPr algn="ctr"/>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ROMAN CATHOLIC</a:t>
            </a:r>
            <a:endParaRPr lang="en-US"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Rectangle 23"/>
          <p:cNvSpPr/>
          <p:nvPr/>
        </p:nvSpPr>
        <p:spPr>
          <a:xfrm>
            <a:off x="4371975" y="1556272"/>
            <a:ext cx="7902018"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p:cNvSpPr txBox="1"/>
          <p:nvPr/>
        </p:nvSpPr>
        <p:spPr>
          <a:xfrm>
            <a:off x="4433828" y="1515401"/>
            <a:ext cx="3996340" cy="369332"/>
          </a:xfrm>
          <a:prstGeom prst="rect">
            <a:avLst/>
          </a:prstGeom>
          <a:noFill/>
        </p:spPr>
        <p:txBody>
          <a:bodyPr wrap="square" rtlCol="0">
            <a:spAutoFit/>
          </a:bodyPr>
          <a:lstStyle/>
          <a:p>
            <a:r>
              <a:rPr lang="en-US"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LUTHERAN | Martin Luther 1517 </a:t>
            </a:r>
            <a:r>
              <a:rPr lang="en-US"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0" name="TextBox 119"/>
          <p:cNvSpPr txBox="1"/>
          <p:nvPr/>
        </p:nvSpPr>
        <p:spPr>
          <a:xfrm>
            <a:off x="-137777" y="6493429"/>
            <a:ext cx="908286"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30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1" name="TextBox 120"/>
          <p:cNvSpPr txBox="1"/>
          <p:nvPr/>
        </p:nvSpPr>
        <p:spPr>
          <a:xfrm>
            <a:off x="1295653"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3" name="TextBox 122"/>
          <p:cNvSpPr txBox="1"/>
          <p:nvPr/>
        </p:nvSpPr>
        <p:spPr>
          <a:xfrm>
            <a:off x="11068185" y="650916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2000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4" name="TextBox 123"/>
          <p:cNvSpPr txBox="1"/>
          <p:nvPr/>
        </p:nvSpPr>
        <p:spPr>
          <a:xfrm>
            <a:off x="9133910"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1900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5" name="TextBox 124"/>
          <p:cNvSpPr txBox="1"/>
          <p:nvPr/>
        </p:nvSpPr>
        <p:spPr>
          <a:xfrm>
            <a:off x="3216321" y="6500226"/>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1500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6" name="TextBox 125"/>
          <p:cNvSpPr txBox="1"/>
          <p:nvPr/>
        </p:nvSpPr>
        <p:spPr>
          <a:xfrm>
            <a:off x="5176587" y="6497013"/>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1700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7" name="TextBox 126"/>
          <p:cNvSpPr txBox="1"/>
          <p:nvPr/>
        </p:nvSpPr>
        <p:spPr>
          <a:xfrm>
            <a:off x="7173542" y="6508537"/>
            <a:ext cx="1153798"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1800 </a:t>
            </a:r>
            <a:r>
              <a:rPr lang="en-US" sz="1400" dirty="0" smtClean="0">
                <a:latin typeface="Open Sans Condensed" panose="020B0806030504020204" pitchFamily="34" charset="0"/>
                <a:ea typeface="Open Sans Condensed" panose="020B0806030504020204" pitchFamily="34" charset="0"/>
                <a:cs typeface="Open Sans Condensed" panose="020B0806030504020204" pitchFamily="34" charset="0"/>
              </a:rPr>
              <a:t>CE</a:t>
            </a:r>
            <a:endParaRPr lang="en-US" sz="14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56" name="Rectangle 155"/>
          <p:cNvSpPr/>
          <p:nvPr/>
        </p:nvSpPr>
        <p:spPr>
          <a:xfrm>
            <a:off x="-21640" y="5953657"/>
            <a:ext cx="1596912" cy="369332"/>
          </a:xfrm>
          <a:prstGeom prst="rect">
            <a:avLst/>
          </a:prstGeom>
        </p:spPr>
        <p:txBody>
          <a:bodyPr wrap="none">
            <a:spAutoFit/>
          </a:bodyPr>
          <a:lstStyle/>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Assembled by Kyle Goings</a:t>
            </a:r>
          </a:p>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controlled.chaosx2@gmail.com</a:t>
            </a:r>
            <a:endParaRPr lang="en-US" sz="900" i="1" dirty="0"/>
          </a:p>
        </p:txBody>
      </p:sp>
    </p:spTree>
    <p:extLst>
      <p:ext uri="{BB962C8B-B14F-4D97-AF65-F5344CB8AC3E}">
        <p14:creationId xmlns:p14="http://schemas.microsoft.com/office/powerpoint/2010/main" val="34461093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95400"/>
            <a:ext cx="5943600" cy="5467350"/>
          </a:xfrm>
          <a:prstGeom prst="rect">
            <a:avLst/>
          </a:prstGeom>
          <a:solidFill>
            <a:srgbClr val="5B9BD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1942" y="4429125"/>
            <a:ext cx="1409700" cy="2219325"/>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281" y="1330903"/>
            <a:ext cx="5689886" cy="3634203"/>
          </a:xfrm>
          <a:prstGeom prst="rect">
            <a:avLst/>
          </a:prstGeom>
          <a:solidFill>
            <a:schemeClr val="accent6">
              <a:lumMod val="60000"/>
              <a:lumOff val="4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28393" y="3733208"/>
            <a:ext cx="6757850" cy="3039067"/>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16774" y="1397578"/>
            <a:ext cx="1557295" cy="2409352"/>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51942" y="397297"/>
            <a:ext cx="7535283" cy="3233733"/>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990" y="53911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3842" y="62841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ORIGINAL SIN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2"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75" y="3695971"/>
            <a:ext cx="963034" cy="963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51942" y="4712464"/>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INFANT 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6" name="TextBox 15"/>
          <p:cNvSpPr txBox="1"/>
          <p:nvPr/>
        </p:nvSpPr>
        <p:spPr>
          <a:xfrm>
            <a:off x="271755" y="230599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ICONS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TextBox 16"/>
          <p:cNvSpPr txBox="1"/>
          <p:nvPr/>
        </p:nvSpPr>
        <p:spPr>
          <a:xfrm>
            <a:off x="1877009" y="2305997"/>
            <a:ext cx="220921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TRANSUBSTANTIATION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285537" y="361537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VENERIATION OF MARY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p:cNvSpPr txBox="1"/>
          <p:nvPr/>
        </p:nvSpPr>
        <p:spPr>
          <a:xfrm>
            <a:off x="2884961" y="3681517"/>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INTERCESSIONOF SAINTS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70948" y="61416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PURGATORY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3073281" y="6087843"/>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PAPAL AUTHORITY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3" name="TextBox 22"/>
          <p:cNvSpPr txBox="1"/>
          <p:nvPr/>
        </p:nvSpPr>
        <p:spPr>
          <a:xfrm>
            <a:off x="1494417" y="4586249"/>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APOCRYPHA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34"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022" y="3787726"/>
            <a:ext cx="551334" cy="827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43" y="1397578"/>
            <a:ext cx="686599" cy="9250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93" y="2753157"/>
            <a:ext cx="637622" cy="922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b="30156"/>
          <a:stretch/>
        </p:blipFill>
        <p:spPr bwMode="auto">
          <a:xfrm>
            <a:off x="3105227" y="2751637"/>
            <a:ext cx="1016550" cy="9627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7375" y="1422560"/>
            <a:ext cx="719530" cy="899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314" y="5056354"/>
            <a:ext cx="736778" cy="10314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89" y="5090927"/>
            <a:ext cx="799100" cy="11147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26546" y="5492665"/>
            <a:ext cx="107413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ROMAN</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CATHOLIC</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TextBox 31"/>
          <p:cNvSpPr txBox="1"/>
          <p:nvPr/>
        </p:nvSpPr>
        <p:spPr>
          <a:xfrm>
            <a:off x="1699484" y="2844030"/>
            <a:ext cx="118240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EASTERN ORTHODOX</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p:cNvSpPr txBox="1"/>
          <p:nvPr/>
        </p:nvSpPr>
        <p:spPr>
          <a:xfrm>
            <a:off x="7638174" y="488391"/>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EVANGELICAL 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TextBox 33"/>
          <p:cNvSpPr txBox="1"/>
          <p:nvPr/>
        </p:nvSpPr>
        <p:spPr>
          <a:xfrm>
            <a:off x="7565302" y="5944284"/>
            <a:ext cx="1532595"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MAINLINE</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PROTESTANT</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4523174" y="1148032"/>
            <a:ext cx="5151961" cy="2413116"/>
          </a:xfrm>
          <a:prstGeom prst="rect">
            <a:avLst/>
          </a:prstGeom>
          <a:solidFill>
            <a:schemeClr val="tx1">
              <a:lumMod val="50000"/>
              <a:lumOff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7976" y="3764707"/>
            <a:ext cx="2120346" cy="2031325"/>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Methodist/Wesleyan </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Episcopal/Anglican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Lutheran (ELS)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Disciples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Presbyterian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Quakers</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National Baptist</a:t>
            </a:r>
          </a:p>
        </p:txBody>
      </p:sp>
      <p:pic>
        <p:nvPicPr>
          <p:cNvPr id="1048" name="Picture 24"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32080" y="3895006"/>
            <a:ext cx="811108" cy="50126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9594408" y="4505589"/>
            <a:ext cx="1485900"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ORDAINS</a:t>
            </a:r>
          </a:p>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LGBTQ+ </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4" name="TextBox 43"/>
          <p:cNvSpPr txBox="1"/>
          <p:nvPr/>
        </p:nvSpPr>
        <p:spPr>
          <a:xfrm>
            <a:off x="9966464" y="2368863"/>
            <a:ext cx="1919932"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Assembly of God</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Pentecostal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Foursquare Gospel</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Vineyard USA</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56" name="Picture 3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9495" y="1174740"/>
            <a:ext cx="938078" cy="9127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183145" y="2009863"/>
            <a:ext cx="2483165"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BIBLE TEACHING</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Rectangle 6"/>
          <p:cNvSpPr/>
          <p:nvPr/>
        </p:nvSpPr>
        <p:spPr>
          <a:xfrm>
            <a:off x="4238092" y="397297"/>
            <a:ext cx="3106879"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129091" y="1788524"/>
            <a:ext cx="1423950" cy="369332"/>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CHARISMATIC</a:t>
            </a:r>
          </a:p>
        </p:txBody>
      </p:sp>
      <p:sp>
        <p:nvSpPr>
          <p:cNvPr id="35" name="TextBox 34"/>
          <p:cNvSpPr txBox="1"/>
          <p:nvPr/>
        </p:nvSpPr>
        <p:spPr>
          <a:xfrm>
            <a:off x="7532052" y="2401498"/>
            <a:ext cx="2066270" cy="1200329"/>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Baptist/Southern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Church of Christ</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Mennonite/Brethren</a:t>
            </a:r>
          </a:p>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Salvation Army</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050" name="Picture 2" descr="See the source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2221"/>
          <a:stretch/>
        </p:blipFill>
        <p:spPr bwMode="auto">
          <a:xfrm>
            <a:off x="10372341" y="621199"/>
            <a:ext cx="937451" cy="108164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513842" y="12408"/>
            <a:ext cx="2956065" cy="3602828"/>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4807801" y="39045"/>
            <a:ext cx="2537170" cy="646331"/>
          </a:xfrm>
          <a:prstGeom prst="rect">
            <a:avLst/>
          </a:prstGeom>
          <a:noFill/>
        </p:spPr>
        <p:txBody>
          <a:bodyPr wrap="square" rtlCol="0">
            <a:spAutoFit/>
          </a:bodyPr>
          <a:lstStyle/>
          <a:p>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Seventh Day Adventist</a:t>
            </a:r>
          </a:p>
          <a:p>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32-Point Star 3"/>
          <p:cNvSpPr/>
          <p:nvPr/>
        </p:nvSpPr>
        <p:spPr>
          <a:xfrm>
            <a:off x="4552950" y="1407103"/>
            <a:ext cx="1408692" cy="1431347"/>
          </a:xfrm>
          <a:prstGeom prst="star3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p:cNvSpPr txBox="1"/>
          <p:nvPr/>
        </p:nvSpPr>
        <p:spPr>
          <a:xfrm>
            <a:off x="4551942" y="2705100"/>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FORGIVENESS</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1026" name="Picture 2" descr="See the source 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1382" y="1628775"/>
            <a:ext cx="908286"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ee the source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79591" y="355257"/>
            <a:ext cx="818007" cy="818007"/>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846092" y="471507"/>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SATURDAY SABBATH</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2" name="TextBox 61"/>
          <p:cNvSpPr txBox="1"/>
          <p:nvPr/>
        </p:nvSpPr>
        <p:spPr>
          <a:xfrm>
            <a:off x="6114042" y="6040703"/>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LITURGICAL</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3" name="Picture 28" descr="See the source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75290" y="4998628"/>
            <a:ext cx="672718" cy="1078888"/>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6164504" y="3115090"/>
            <a:ext cx="1312741" cy="971816"/>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6177741" y="3072131"/>
            <a:ext cx="1286579" cy="700172"/>
          </a:xfrm>
          <a:prstGeom prst="rect">
            <a:avLst/>
          </a:prstGeom>
          <a:solidFill>
            <a:srgbClr val="FF7C8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6164505" y="3072131"/>
            <a:ext cx="1319118" cy="1555539"/>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6092471" y="4235607"/>
            <a:ext cx="1485900" cy="369332"/>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COMMUNION</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68" name="Picture 2" descr="See the source image"/>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25209" b="17399"/>
          <a:stretch/>
        </p:blipFill>
        <p:spPr bwMode="auto">
          <a:xfrm>
            <a:off x="6252033" y="3261084"/>
            <a:ext cx="1097856" cy="95101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6328715" y="2554640"/>
            <a:ext cx="1168656" cy="646331"/>
          </a:xfrm>
          <a:prstGeom prst="rect">
            <a:avLst/>
          </a:prstGeom>
          <a:noFill/>
        </p:spPr>
        <p:txBody>
          <a:bodyPr wrap="square" rtlCol="0">
            <a:spAutoFit/>
          </a:bodyPr>
          <a:lstStyle/>
          <a:p>
            <a:pPr algn="ctr"/>
            <a:r>
              <a:rPr lang="en-US" dirty="0" smtClean="0">
                <a:latin typeface="Open Sans Condensed" panose="020B0806030504020204" pitchFamily="34" charset="0"/>
                <a:ea typeface="Open Sans Condensed" panose="020B0806030504020204" pitchFamily="34" charset="0"/>
                <a:cs typeface="Open Sans Condensed" panose="020B0806030504020204" pitchFamily="34" charset="0"/>
              </a:rPr>
              <a:t>BELIEVER’SBAPTISM</a:t>
            </a:r>
            <a:endParaRPr lang="en-US"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70" name="Picture 26" descr="See the source imag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5324" t="9648" r="22680" b="21071"/>
          <a:stretch/>
        </p:blipFill>
        <p:spPr bwMode="auto">
          <a:xfrm>
            <a:off x="6462467" y="1445177"/>
            <a:ext cx="886998" cy="1078437"/>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9932080" y="6149323"/>
            <a:ext cx="2723360" cy="777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9987124" y="6211669"/>
            <a:ext cx="2152303" cy="646331"/>
          </a:xfrm>
          <a:prstGeom prst="rect">
            <a:avLst/>
          </a:prstGeom>
        </p:spPr>
        <p:txBody>
          <a:bodyPr wrap="square">
            <a:spAutoFit/>
          </a:bodyPr>
          <a:lstStyle/>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Inspired by Compare the Beliefs of Christian Denominations by Mary Fairchild</a:t>
            </a:r>
          </a:p>
          <a:p>
            <a:r>
              <a:rPr lang="en-US" sz="900" i="1" dirty="0" smtClean="0">
                <a:latin typeface="Open Sans Condensed" panose="020B0806030504020204" pitchFamily="34" charset="0"/>
                <a:ea typeface="Open Sans Condensed" panose="020B0806030504020204" pitchFamily="34" charset="0"/>
                <a:cs typeface="Open Sans Condensed" panose="020B0806030504020204" pitchFamily="34" charset="0"/>
              </a:rPr>
              <a:t>Assembled by Kyle Goings controlled.chaosx2@gmail.com</a:t>
            </a:r>
            <a:endParaRPr lang="en-US" sz="900" i="1" dirty="0"/>
          </a:p>
        </p:txBody>
      </p:sp>
      <p:sp>
        <p:nvSpPr>
          <p:cNvPr id="61" name="TextBox 60"/>
          <p:cNvSpPr txBox="1"/>
          <p:nvPr/>
        </p:nvSpPr>
        <p:spPr>
          <a:xfrm>
            <a:off x="76714" y="113358"/>
            <a:ext cx="4370861"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Differing Denominational Beliefs &amp; Practices </a:t>
            </a:r>
          </a:p>
        </p:txBody>
      </p:sp>
    </p:spTree>
    <p:extLst>
      <p:ext uri="{BB962C8B-B14F-4D97-AF65-F5344CB8AC3E}">
        <p14:creationId xmlns:p14="http://schemas.microsoft.com/office/powerpoint/2010/main" val="336126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7"/>
            <a:ext cx="12190815" cy="6858667"/>
          </a:xfrm>
          <a:prstGeom prst="rect">
            <a:avLst/>
          </a:prstGeom>
        </p:spPr>
      </p:pic>
      <p:graphicFrame>
        <p:nvGraphicFramePr>
          <p:cNvPr id="5" name="Chart 4"/>
          <p:cNvGraphicFramePr/>
          <p:nvPr>
            <p:extLst>
              <p:ext uri="{D42A27DB-BD31-4B8C-83A1-F6EECF244321}">
                <p14:modId xmlns:p14="http://schemas.microsoft.com/office/powerpoint/2010/main" val="1683647014"/>
              </p:ext>
            </p:extLst>
          </p:nvPr>
        </p:nvGraphicFramePr>
        <p:xfrm>
          <a:off x="615950" y="709569"/>
          <a:ext cx="10989938" cy="67588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601129" y="3705296"/>
            <a:ext cx="2313542" cy="523220"/>
          </a:xfrm>
          <a:prstGeom prst="rect">
            <a:avLst/>
          </a:prstGeom>
          <a:noFill/>
        </p:spPr>
        <p:txBody>
          <a:bodyPr wrap="square" rtlCol="0">
            <a:spAutoFit/>
          </a:bodyPr>
          <a:lstStyle/>
          <a:p>
            <a:r>
              <a:rPr lang="en-US" sz="28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Catholic 1.220b</a:t>
            </a:r>
            <a:endParaRPr lang="en-US" sz="16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 name="TextBox 6"/>
          <p:cNvSpPr txBox="1"/>
          <p:nvPr/>
        </p:nvSpPr>
        <p:spPr>
          <a:xfrm>
            <a:off x="4408785" y="5278773"/>
            <a:ext cx="1719242" cy="707886"/>
          </a:xfrm>
          <a:prstGeom prst="rect">
            <a:avLst/>
          </a:prstGeom>
          <a:noFill/>
        </p:spPr>
        <p:txBody>
          <a:bodyPr wrap="square" rtlCol="0">
            <a:spAutoFit/>
          </a:bodyPr>
          <a:lstStyle/>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Pentecostal </a:t>
            </a: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270m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8" name="TextBox 7"/>
          <p:cNvSpPr txBox="1"/>
          <p:nvPr/>
        </p:nvSpPr>
        <p:spPr>
          <a:xfrm>
            <a:off x="3602515" y="4398942"/>
            <a:ext cx="1558064" cy="707886"/>
          </a:xfrm>
          <a:prstGeom prst="rect">
            <a:avLst/>
          </a:prstGeom>
          <a:noFill/>
        </p:spPr>
        <p:txBody>
          <a:bodyPr wrap="square" rtlCol="0">
            <a:spAutoFit/>
          </a:bodyPr>
          <a:lstStyle/>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Orthodox</a:t>
            </a:r>
          </a:p>
          <a:p>
            <a:pPr algn="ctr"/>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225m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9" name="Rectangle 8"/>
          <p:cNvSpPr/>
          <p:nvPr/>
        </p:nvSpPr>
        <p:spPr>
          <a:xfrm>
            <a:off x="5288096" y="398509"/>
            <a:ext cx="1883885" cy="760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08391" y="6582165"/>
            <a:ext cx="9443293" cy="732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55102" y="3623115"/>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Baptist 100m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3" name="TextBox 12"/>
          <p:cNvSpPr txBox="1"/>
          <p:nvPr/>
        </p:nvSpPr>
        <p:spPr>
          <a:xfrm rot="1955157">
            <a:off x="3305260" y="1399158"/>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Anglican 75m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p:cNvSpPr txBox="1"/>
          <p:nvPr/>
        </p:nvSpPr>
        <p:spPr>
          <a:xfrm rot="1242932">
            <a:off x="2567582" y="2312691"/>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Lutheran 90m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p:cNvSpPr txBox="1"/>
          <p:nvPr/>
        </p:nvSpPr>
        <p:spPr>
          <a:xfrm rot="1423199">
            <a:off x="2845210" y="1730413"/>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Reformed 80m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TextBox 15"/>
          <p:cNvSpPr txBox="1"/>
          <p:nvPr/>
        </p:nvSpPr>
        <p:spPr>
          <a:xfrm rot="3920007">
            <a:off x="4206714" y="995955"/>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Methodist 60m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4" name="TextBox 23"/>
          <p:cNvSpPr txBox="1"/>
          <p:nvPr/>
        </p:nvSpPr>
        <p:spPr>
          <a:xfrm>
            <a:off x="-60792" y="-98499"/>
            <a:ext cx="3386543" cy="2308324"/>
          </a:xfrm>
          <a:prstGeom prst="rect">
            <a:avLst/>
          </a:prstGeom>
          <a:noFill/>
        </p:spPr>
        <p:txBody>
          <a:bodyPr wrap="square" rtlCol="0">
            <a:spAutoFit/>
          </a:bodyPr>
          <a:lstStyle/>
          <a:p>
            <a:pPr algn="ctr"/>
            <a:r>
              <a:rPr lang="en-US" sz="3600" dirty="0" smtClean="0">
                <a:latin typeface="Open Sans Condensed" panose="020B0806030504020204" pitchFamily="34" charset="0"/>
                <a:ea typeface="Open Sans Condensed" panose="020B0806030504020204" pitchFamily="34" charset="0"/>
                <a:cs typeface="Open Sans Condensed" panose="020B0806030504020204" pitchFamily="34" charset="0"/>
              </a:rPr>
              <a:t>Size of Christian Denominations Around The World</a:t>
            </a:r>
          </a:p>
        </p:txBody>
      </p:sp>
      <p:sp>
        <p:nvSpPr>
          <p:cNvPr id="19" name="TextBox 18"/>
          <p:cNvSpPr txBox="1"/>
          <p:nvPr/>
        </p:nvSpPr>
        <p:spPr>
          <a:xfrm>
            <a:off x="1287136" y="2878914"/>
            <a:ext cx="2313542" cy="400110"/>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Non-Denomination 100m</a:t>
            </a:r>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Box 20"/>
          <p:cNvSpPr txBox="1"/>
          <p:nvPr/>
        </p:nvSpPr>
        <p:spPr>
          <a:xfrm rot="3068761">
            <a:off x="3839778" y="1180648"/>
            <a:ext cx="2313542" cy="584775"/>
          </a:xfrm>
          <a:prstGeom prst="rect">
            <a:avLst/>
          </a:prstGeom>
          <a:noFill/>
        </p:spPr>
        <p:txBody>
          <a:bodyPr wrap="square" rtlCol="0">
            <a:spAutoFit/>
          </a:bodyPr>
          <a:lstStyle/>
          <a:p>
            <a:r>
              <a:rPr lang="en-US" sz="16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Oriental</a:t>
            </a:r>
          </a:p>
          <a:p>
            <a:r>
              <a:rPr lang="en-US" sz="16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Orthodoxy 62m</a:t>
            </a:r>
            <a:endParaRPr lang="en-US" sz="105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3" name="TextBox 22"/>
          <p:cNvSpPr txBox="1"/>
          <p:nvPr/>
        </p:nvSpPr>
        <p:spPr>
          <a:xfrm rot="4284280">
            <a:off x="4545560" y="859957"/>
            <a:ext cx="2313542" cy="369332"/>
          </a:xfrm>
          <a:prstGeom prst="rect">
            <a:avLst/>
          </a:prstGeom>
          <a:noFill/>
        </p:spPr>
        <p:txBody>
          <a:bodyPr wrap="square" rtlCol="0">
            <a:spAutoFit/>
          </a:bodyPr>
          <a:lstStyle/>
          <a:p>
            <a:r>
              <a:rPr lang="en-US"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Presbyterian 48m</a:t>
            </a:r>
            <a:endParaRPr lang="en-US" sz="11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 name="Line Callout 1 1"/>
          <p:cNvSpPr/>
          <p:nvPr/>
        </p:nvSpPr>
        <p:spPr>
          <a:xfrm>
            <a:off x="8702566" y="189186"/>
            <a:ext cx="3153103" cy="1590325"/>
          </a:xfrm>
          <a:prstGeom prst="borderCallout1">
            <a:avLst>
              <a:gd name="adj1" fmla="val 11388"/>
              <a:gd name="adj2" fmla="val -333"/>
              <a:gd name="adj3" fmla="val 64899"/>
              <a:gd name="adj4" fmla="val -8333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extBox 16"/>
          <p:cNvSpPr txBox="1"/>
          <p:nvPr/>
        </p:nvSpPr>
        <p:spPr>
          <a:xfrm>
            <a:off x="8818179" y="271406"/>
            <a:ext cx="2896800" cy="1508105"/>
          </a:xfrm>
          <a:prstGeom prst="rect">
            <a:avLst/>
          </a:prstGeom>
          <a:noFill/>
        </p:spPr>
        <p:txBody>
          <a:bodyPr wrap="square" rtlCol="0">
            <a:spAutoFit/>
          </a:bodyPr>
          <a:lstStyle/>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Seventh day Adventist 11m</a:t>
            </a:r>
          </a:p>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Church of Christ 6m</a:t>
            </a:r>
          </a:p>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Anabaptist 4m</a:t>
            </a:r>
          </a:p>
          <a:p>
            <a:r>
              <a:rPr lang="en-US" sz="2000" b="1" dirty="0" smtClean="0">
                <a:latin typeface="Open Sans Condensed Light" panose="020B0306030504020204" pitchFamily="34" charset="0"/>
                <a:ea typeface="Open Sans Condensed Light" panose="020B0306030504020204" pitchFamily="34" charset="0"/>
                <a:cs typeface="Open Sans Condensed Light" panose="020B0306030504020204" pitchFamily="34" charset="0"/>
              </a:rPr>
              <a:t>Congregational 2m</a:t>
            </a:r>
          </a:p>
          <a:p>
            <a:endParaRPr lang="en-US" sz="1200" b="1"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2585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fltVal val="0"/>
                                          </p:val>
                                        </p:tav>
                                        <p:tav tm="100000">
                                          <p:val>
                                            <p:strVal val="#ppt_h"/>
                                          </p:val>
                                        </p:tav>
                                      </p:tavLst>
                                    </p:anim>
                                    <p:animEffect transition="in" filter="fade">
                                      <p:cBhvr>
                                        <p:cTn id="86" dur="500"/>
                                        <p:tgtEl>
                                          <p:spTgt spid="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16" grpId="0"/>
      <p:bldP spid="24" grpId="0"/>
      <p:bldP spid="19" grpId="0"/>
      <p:bldP spid="21" grpId="0"/>
      <p:bldP spid="23" grpId="0"/>
      <p:bldP spid="2"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9/9f/Percent_of_Christians_by_Country%E2%80%93Pew_Research_2011.svg/1920px-Percent_of_Christians_by_Country%E2%80%93Pew_Research_201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999"/>
            <a:ext cx="12192000" cy="6716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1999" cy="523220"/>
          </a:xfrm>
          <a:prstGeom prst="rect">
            <a:avLst/>
          </a:prstGeom>
        </p:spPr>
        <p:txBody>
          <a:bodyPr wrap="square">
            <a:spAutoFit/>
          </a:bodyPr>
          <a:lstStyle/>
          <a:p>
            <a:pPr algn="ctr"/>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Percent of Population That’s Christian </a:t>
            </a:r>
            <a:endParaRPr lang="en-US" sz="2800" dirty="0"/>
          </a:p>
        </p:txBody>
      </p:sp>
    </p:spTree>
    <p:extLst>
      <p:ext uri="{BB962C8B-B14F-4D97-AF65-F5344CB8AC3E}">
        <p14:creationId xmlns:p14="http://schemas.microsoft.com/office/powerpoint/2010/main" val="382824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500" fill="hold"/>
                                        <p:tgtEl>
                                          <p:spTgt spid="21506"/>
                                        </p:tgtEl>
                                        <p:attrNameLst>
                                          <p:attrName>ppt_w</p:attrName>
                                        </p:attrNameLst>
                                      </p:cBhvr>
                                      <p:tavLst>
                                        <p:tav tm="0">
                                          <p:val>
                                            <p:fltVal val="0"/>
                                          </p:val>
                                        </p:tav>
                                        <p:tav tm="100000">
                                          <p:val>
                                            <p:strVal val="#ppt_w"/>
                                          </p:val>
                                        </p:tav>
                                      </p:tavLst>
                                    </p:anim>
                                    <p:anim calcmode="lin" valueType="num">
                                      <p:cBhvr>
                                        <p:cTn id="13" dur="500" fill="hold"/>
                                        <p:tgtEl>
                                          <p:spTgt spid="21506"/>
                                        </p:tgtEl>
                                        <p:attrNameLst>
                                          <p:attrName>ppt_h</p:attrName>
                                        </p:attrNameLst>
                                      </p:cBhvr>
                                      <p:tavLst>
                                        <p:tav tm="0">
                                          <p:val>
                                            <p:fltVal val="0"/>
                                          </p:val>
                                        </p:tav>
                                        <p:tav tm="100000">
                                          <p:val>
                                            <p:strVal val="#ppt_h"/>
                                          </p:val>
                                        </p:tav>
                                      </p:tavLst>
                                    </p:anim>
                                    <p:animEffect transition="in" filter="fade">
                                      <p:cBhvr>
                                        <p:cTn id="14"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9" t="8251" r="798" b="1301"/>
          <a:stretch/>
        </p:blipFill>
        <p:spPr>
          <a:xfrm>
            <a:off x="1925782" y="13855"/>
            <a:ext cx="10266218" cy="6844145"/>
          </a:xfrm>
          <a:prstGeom prst="rect">
            <a:avLst/>
          </a:prstGeom>
        </p:spPr>
      </p:pic>
      <p:sp>
        <p:nvSpPr>
          <p:cNvPr id="3" name="TextBox 2"/>
          <p:cNvSpPr txBox="1"/>
          <p:nvPr/>
        </p:nvSpPr>
        <p:spPr>
          <a:xfrm>
            <a:off x="147145" y="4014951"/>
            <a:ext cx="1778637"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Narrow" panose="020B0606020202030204" pitchFamily="34" charset="0"/>
              </a:rPr>
              <a:t>America:</a:t>
            </a:r>
          </a:p>
          <a:p>
            <a:r>
              <a:rPr lang="en-US" dirty="0" smtClean="0">
                <a:latin typeface="Arial Narrow" panose="020B0606020202030204" pitchFamily="34" charset="0"/>
              </a:rPr>
              <a:t>Catholic 62m</a:t>
            </a:r>
          </a:p>
          <a:p>
            <a:r>
              <a:rPr lang="en-US" dirty="0" smtClean="0">
                <a:latin typeface="Arial Narrow" panose="020B0606020202030204" pitchFamily="34" charset="0"/>
              </a:rPr>
              <a:t>Baptist 32m</a:t>
            </a:r>
          </a:p>
          <a:p>
            <a:r>
              <a:rPr lang="en-US" dirty="0" smtClean="0">
                <a:latin typeface="Arial Narrow" panose="020B0606020202030204" pitchFamily="34" charset="0"/>
              </a:rPr>
              <a:t>Pentecostal 13.6m</a:t>
            </a:r>
          </a:p>
          <a:p>
            <a:r>
              <a:rPr lang="en-US" dirty="0" smtClean="0">
                <a:latin typeface="Arial Narrow" panose="020B0606020202030204" pitchFamily="34" charset="0"/>
              </a:rPr>
              <a:t>Methodist </a:t>
            </a:r>
            <a:r>
              <a:rPr lang="en-US" dirty="0">
                <a:latin typeface="Arial Narrow" panose="020B0606020202030204" pitchFamily="34" charset="0"/>
              </a:rPr>
              <a:t>11m</a:t>
            </a:r>
            <a:endParaRPr lang="en-US" dirty="0" smtClean="0">
              <a:latin typeface="Arial Narrow" panose="020B0606020202030204" pitchFamily="34" charset="0"/>
            </a:endParaRPr>
          </a:p>
          <a:p>
            <a:r>
              <a:rPr lang="en-US" dirty="0" smtClean="0">
                <a:latin typeface="Arial Narrow" panose="020B0606020202030204" pitchFamily="34" charset="0"/>
              </a:rPr>
              <a:t>Lutheran 6.5m</a:t>
            </a:r>
          </a:p>
          <a:p>
            <a:r>
              <a:rPr lang="en-US" i="1" dirty="0" smtClean="0">
                <a:latin typeface="Arial Narrow" panose="020B0606020202030204" pitchFamily="34" charset="0"/>
              </a:rPr>
              <a:t>(Mennonite Brethren 25,000)</a:t>
            </a:r>
            <a:endParaRPr lang="en-US" i="1" dirty="0">
              <a:latin typeface="Arial Narrow" panose="020B0606020202030204" pitchFamily="34" charset="0"/>
            </a:endParaRPr>
          </a:p>
        </p:txBody>
      </p:sp>
      <p:sp>
        <p:nvSpPr>
          <p:cNvPr id="2" name="Rectangle 1"/>
          <p:cNvSpPr/>
          <p:nvPr/>
        </p:nvSpPr>
        <p:spPr>
          <a:xfrm>
            <a:off x="35932" y="43932"/>
            <a:ext cx="2151212" cy="1569660"/>
          </a:xfrm>
          <a:prstGeom prst="rect">
            <a:avLst/>
          </a:prstGeom>
        </p:spPr>
        <p:txBody>
          <a:bodyPr wrap="square">
            <a:spAutoFit/>
          </a:bodyPr>
          <a:lstStyle/>
          <a:p>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Christians In America</a:t>
            </a:r>
          </a:p>
          <a:p>
            <a:r>
              <a:rPr lang="en-US" sz="3200" dirty="0" smtClean="0">
                <a:latin typeface="Open Sans Condensed" panose="020B0806030504020204" pitchFamily="34" charset="0"/>
                <a:ea typeface="Open Sans Condensed" panose="020B0806030504020204" pitchFamily="34" charset="0"/>
                <a:cs typeface="Open Sans Condensed" panose="020B0806030504020204" pitchFamily="34" charset="0"/>
              </a:rPr>
              <a:t>(by county)</a:t>
            </a:r>
            <a:endParaRPr lang="en-US" sz="3200" dirty="0"/>
          </a:p>
        </p:txBody>
      </p:sp>
      <p:sp>
        <p:nvSpPr>
          <p:cNvPr id="4" name="Oval 3"/>
          <p:cNvSpPr/>
          <p:nvPr/>
        </p:nvSpPr>
        <p:spPr>
          <a:xfrm>
            <a:off x="6026226" y="2522863"/>
            <a:ext cx="1244906" cy="116158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7622</TotalTime>
  <Words>3794</Words>
  <Application>Microsoft Office PowerPoint</Application>
  <PresentationFormat>Widescreen</PresentationFormat>
  <Paragraphs>1187</Paragraphs>
  <Slides>63</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Arial Black</vt:lpstr>
      <vt:lpstr>Arial Narrow</vt:lpstr>
      <vt:lpstr>Arial Rounded MT Bold</vt:lpstr>
      <vt:lpstr>Calibri</vt:lpstr>
      <vt:lpstr>Calibri Light</vt:lpstr>
      <vt:lpstr>Open Sans Condensed</vt:lpstr>
      <vt:lpstr>Open Sans Condensed Light</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Goings</dc:creator>
  <cp:lastModifiedBy>Kyle Goings</cp:lastModifiedBy>
  <cp:revision>108</cp:revision>
  <dcterms:created xsi:type="dcterms:W3CDTF">2020-09-30T15:19:50Z</dcterms:created>
  <dcterms:modified xsi:type="dcterms:W3CDTF">2021-03-30T18:44:11Z</dcterms:modified>
</cp:coreProperties>
</file>